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Dancing Script Bold" panose="020B0604020202020204" charset="0"/>
      <p:regular r:id="rId17"/>
    </p:embeddedFont>
    <p:embeddedFont>
      <p:font typeface="DejaVu Serif Bold" panose="020B0604020202020204" charset="0"/>
      <p:regular r:id="rId18"/>
    </p:embeddedFont>
    <p:embeddedFont>
      <p:font typeface="Muli Bold" panose="020B0604020202020204" charset="0"/>
      <p:regular r:id="rId19"/>
    </p:embeddedFont>
    <p:embeddedFont>
      <p:font typeface="Muli Bold Italics" panose="020B0604020202020204" charset="0"/>
      <p:regular r:id="rId20"/>
    </p:embeddedFont>
    <p:embeddedFont>
      <p:font typeface="Muli Heavy Italics" panose="020B0604020202020204" charset="0"/>
      <p:regular r:id="rId21"/>
    </p:embeddedFont>
    <p:embeddedFont>
      <p:font typeface="Noto Sans Bold" panose="020B0604020202020204" charset="0"/>
      <p:regular r:id="rId22"/>
    </p:embeddedFont>
    <p:embeddedFont>
      <p:font typeface="Noto Sans Bold Italics" panose="020B0604020202020204" charset="0"/>
      <p:regular r:id="rId23"/>
    </p:embeddedFont>
    <p:embeddedFont>
      <p:font typeface="Noto Serif Display Bold" panose="020B0604020202020204"/>
      <p:regular r:id="rId24"/>
    </p:embeddedFont>
    <p:embeddedFont>
      <p:font typeface="Sigmar One"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mb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png"/><Relationship Id="rId3" Type="http://schemas.openxmlformats.org/officeDocument/2006/relationships/image" Target="../media/image15.svg"/><Relationship Id="rId7" Type="http://schemas.openxmlformats.org/officeDocument/2006/relationships/image" Target="../media/image17.svg"/><Relationship Id="rId12" Type="http://schemas.openxmlformats.org/officeDocument/2006/relationships/image" Target="../media/image5.png"/><Relationship Id="rId2" Type="http://schemas.openxmlformats.org/officeDocument/2006/relationships/image" Target="../media/image14.png"/><Relationship Id="rId16" Type="http://schemas.openxmlformats.org/officeDocument/2006/relationships/image" Target="../media/image11.sv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svg"/><Relationship Id="rId5" Type="http://schemas.openxmlformats.org/officeDocument/2006/relationships/image" Target="../media/image7.svg"/><Relationship Id="rId1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3.svg"/><Relationship Id="rId1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jpe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sv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574">
                <a:alpha val="100000"/>
              </a:srgbClr>
            </a:gs>
            <a:gs pos="100000">
              <a:srgbClr val="A890CC">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469576" y="370909"/>
            <a:ext cx="14471416" cy="3844924"/>
          </a:xfrm>
          <a:prstGeom prst="rect">
            <a:avLst/>
          </a:prstGeom>
        </p:spPr>
        <p:txBody>
          <a:bodyPr lIns="0" tIns="0" rIns="0" bIns="0" rtlCol="0" anchor="t">
            <a:spAutoFit/>
          </a:bodyPr>
          <a:lstStyle/>
          <a:p>
            <a:pPr algn="ctr">
              <a:lnSpc>
                <a:spcPts val="15400"/>
              </a:lnSpc>
            </a:pPr>
            <a:r>
              <a:rPr lang="en-US" sz="11000" b="1">
                <a:solidFill>
                  <a:srgbClr val="FFFFFF"/>
                </a:solidFill>
                <a:latin typeface="Dancing Script Bold"/>
                <a:ea typeface="Dancing Script Bold"/>
                <a:cs typeface="Dancing Script Bold"/>
                <a:sym typeface="Dancing Script Bold"/>
              </a:rPr>
              <a:t>Chúng em là đại diện nhóm </a:t>
            </a:r>
          </a:p>
          <a:p>
            <a:pPr algn="ctr">
              <a:lnSpc>
                <a:spcPts val="15400"/>
              </a:lnSpc>
              <a:spcBef>
                <a:spcPct val="0"/>
              </a:spcBef>
            </a:pPr>
            <a:r>
              <a:rPr lang="en-US" sz="11000" b="1">
                <a:solidFill>
                  <a:srgbClr val="FFFFFF"/>
                </a:solidFill>
                <a:latin typeface="Dancing Script Bold"/>
                <a:ea typeface="Dancing Script Bold"/>
                <a:cs typeface="Dancing Script Bold"/>
                <a:sym typeface="Dancing Script Bold"/>
              </a:rPr>
              <a:t>TOP  1 THÁCH ĐẤU </a:t>
            </a:r>
          </a:p>
        </p:txBody>
      </p:sp>
      <p:sp>
        <p:nvSpPr>
          <p:cNvPr id="4" name="TextBox 4"/>
          <p:cNvSpPr txBox="1"/>
          <p:nvPr/>
        </p:nvSpPr>
        <p:spPr>
          <a:xfrm>
            <a:off x="351325" y="6746381"/>
            <a:ext cx="9663740" cy="2860115"/>
          </a:xfrm>
          <a:prstGeom prst="rect">
            <a:avLst/>
          </a:prstGeom>
        </p:spPr>
        <p:txBody>
          <a:bodyPr lIns="0" tIns="0" rIns="0" bIns="0" rtlCol="0" anchor="t">
            <a:spAutoFit/>
          </a:bodyPr>
          <a:lstStyle/>
          <a:p>
            <a:pPr algn="ctr">
              <a:lnSpc>
                <a:spcPts val="5661"/>
              </a:lnSpc>
            </a:pPr>
            <a:r>
              <a:rPr lang="en-US" sz="4043" b="1" dirty="0" err="1">
                <a:solidFill>
                  <a:srgbClr val="F0DC75"/>
                </a:solidFill>
                <a:latin typeface="DejaVu Serif Bold"/>
                <a:ea typeface="DejaVu Serif Bold"/>
                <a:cs typeface="DejaVu Serif Bold"/>
                <a:sym typeface="DejaVu Serif Bold"/>
              </a:rPr>
              <a:t>Gồm</a:t>
            </a:r>
            <a:r>
              <a:rPr lang="en-US" sz="4043" b="1" dirty="0">
                <a:solidFill>
                  <a:srgbClr val="F0DC75"/>
                </a:solidFill>
                <a:latin typeface="DejaVu Serif Bold"/>
                <a:ea typeface="DejaVu Serif Bold"/>
                <a:cs typeface="DejaVu Serif Bold"/>
                <a:sym typeface="DejaVu Serif Bold"/>
              </a:rPr>
              <a:t> </a:t>
            </a:r>
            <a:r>
              <a:rPr lang="en-US" sz="4043" b="1" dirty="0" err="1">
                <a:solidFill>
                  <a:srgbClr val="F0DC75"/>
                </a:solidFill>
                <a:latin typeface="DejaVu Serif Bold"/>
                <a:ea typeface="DejaVu Serif Bold"/>
                <a:cs typeface="DejaVu Serif Bold"/>
                <a:sym typeface="DejaVu Serif Bold"/>
              </a:rPr>
              <a:t>những</a:t>
            </a:r>
            <a:r>
              <a:rPr lang="en-US" sz="4043" b="1" dirty="0">
                <a:solidFill>
                  <a:srgbClr val="F0DC75"/>
                </a:solidFill>
                <a:latin typeface="DejaVu Serif Bold"/>
                <a:ea typeface="DejaVu Serif Bold"/>
                <a:cs typeface="DejaVu Serif Bold"/>
                <a:sym typeface="DejaVu Serif Bold"/>
              </a:rPr>
              <a:t> </a:t>
            </a:r>
            <a:r>
              <a:rPr lang="en-US" sz="4043" b="1" dirty="0" err="1">
                <a:solidFill>
                  <a:srgbClr val="F0DC75"/>
                </a:solidFill>
                <a:latin typeface="DejaVu Serif Bold"/>
                <a:ea typeface="DejaVu Serif Bold"/>
                <a:cs typeface="DejaVu Serif Bold"/>
                <a:sym typeface="DejaVu Serif Bold"/>
              </a:rPr>
              <a:t>thành</a:t>
            </a:r>
            <a:r>
              <a:rPr lang="en-US" sz="4043" b="1" dirty="0">
                <a:solidFill>
                  <a:srgbClr val="F0DC75"/>
                </a:solidFill>
                <a:latin typeface="DejaVu Serif Bold"/>
                <a:ea typeface="DejaVu Serif Bold"/>
                <a:cs typeface="DejaVu Serif Bold"/>
                <a:sym typeface="DejaVu Serif Bold"/>
              </a:rPr>
              <a:t> </a:t>
            </a:r>
            <a:r>
              <a:rPr lang="en-US" sz="4043" b="1" dirty="0" err="1">
                <a:solidFill>
                  <a:srgbClr val="F0DC75"/>
                </a:solidFill>
                <a:latin typeface="DejaVu Serif Bold"/>
                <a:ea typeface="DejaVu Serif Bold"/>
                <a:cs typeface="DejaVu Serif Bold"/>
                <a:sym typeface="DejaVu Serif Bold"/>
              </a:rPr>
              <a:t>viên</a:t>
            </a:r>
            <a:r>
              <a:rPr lang="en-US" sz="4043" b="1" dirty="0">
                <a:solidFill>
                  <a:srgbClr val="F0DC75"/>
                </a:solidFill>
                <a:latin typeface="DejaVu Serif Bold"/>
                <a:ea typeface="DejaVu Serif Bold"/>
                <a:cs typeface="DejaVu Serif Bold"/>
                <a:sym typeface="DejaVu Serif Bold"/>
              </a:rPr>
              <a:t> </a:t>
            </a:r>
            <a:r>
              <a:rPr lang="en-US" sz="4043" b="1" dirty="0" err="1">
                <a:solidFill>
                  <a:srgbClr val="F0DC75"/>
                </a:solidFill>
                <a:latin typeface="DejaVu Serif Bold"/>
                <a:ea typeface="DejaVu Serif Bold"/>
                <a:cs typeface="DejaVu Serif Bold"/>
                <a:sym typeface="DejaVu Serif Bold"/>
              </a:rPr>
              <a:t>nồng</a:t>
            </a:r>
            <a:r>
              <a:rPr lang="en-US" sz="4043" b="1" dirty="0">
                <a:solidFill>
                  <a:srgbClr val="F0DC75"/>
                </a:solidFill>
                <a:latin typeface="DejaVu Serif Bold"/>
                <a:ea typeface="DejaVu Serif Bold"/>
                <a:cs typeface="DejaVu Serif Bold"/>
                <a:sym typeface="DejaVu Serif Bold"/>
              </a:rPr>
              <a:t> </a:t>
            </a:r>
            <a:r>
              <a:rPr lang="en-US" sz="4043" b="1" dirty="0" err="1">
                <a:solidFill>
                  <a:srgbClr val="F0DC75"/>
                </a:solidFill>
                <a:latin typeface="DejaVu Serif Bold"/>
                <a:ea typeface="DejaVu Serif Bold"/>
                <a:cs typeface="DejaVu Serif Bold"/>
                <a:sym typeface="DejaVu Serif Bold"/>
              </a:rPr>
              <a:t>cốt</a:t>
            </a:r>
            <a:r>
              <a:rPr lang="en-US" sz="4043" b="1" dirty="0">
                <a:solidFill>
                  <a:srgbClr val="F0DC75"/>
                </a:solidFill>
                <a:latin typeface="DejaVu Serif Bold"/>
                <a:ea typeface="DejaVu Serif Bold"/>
                <a:cs typeface="DejaVu Serif Bold"/>
                <a:sym typeface="DejaVu Serif Bold"/>
              </a:rPr>
              <a:t> :</a:t>
            </a:r>
          </a:p>
          <a:p>
            <a:pPr algn="ctr">
              <a:lnSpc>
                <a:spcPts val="5661"/>
              </a:lnSpc>
            </a:pPr>
            <a:r>
              <a:rPr lang="en-US" sz="4043" b="1" dirty="0" err="1">
                <a:solidFill>
                  <a:srgbClr val="FFFFFF"/>
                </a:solidFill>
                <a:latin typeface="DejaVu Serif Bold"/>
                <a:ea typeface="DejaVu Serif Bold"/>
                <a:cs typeface="DejaVu Serif Bold"/>
                <a:sym typeface="DejaVu Serif Bold"/>
              </a:rPr>
              <a:t>Trần</a:t>
            </a:r>
            <a:r>
              <a:rPr lang="en-US" sz="4043" b="1" dirty="0">
                <a:solidFill>
                  <a:srgbClr val="FFFFFF"/>
                </a:solidFill>
                <a:latin typeface="DejaVu Serif Bold"/>
                <a:ea typeface="DejaVu Serif Bold"/>
                <a:cs typeface="DejaVu Serif Bold"/>
                <a:sym typeface="DejaVu Serif Bold"/>
              </a:rPr>
              <a:t> Long </a:t>
            </a:r>
            <a:r>
              <a:rPr lang="en-US" sz="4043" b="1" dirty="0" err="1">
                <a:solidFill>
                  <a:srgbClr val="FFFFFF"/>
                </a:solidFill>
                <a:latin typeface="DejaVu Serif Bold"/>
                <a:ea typeface="DejaVu Serif Bold"/>
                <a:cs typeface="DejaVu Serif Bold"/>
                <a:sym typeface="DejaVu Serif Bold"/>
              </a:rPr>
              <a:t>Phụng</a:t>
            </a:r>
            <a:r>
              <a:rPr lang="en-US" sz="4043" b="1" dirty="0">
                <a:solidFill>
                  <a:srgbClr val="FFFFFF"/>
                </a:solidFill>
                <a:latin typeface="DejaVu Serif Bold"/>
                <a:ea typeface="DejaVu Serif Bold"/>
                <a:cs typeface="DejaVu Serif Bold"/>
                <a:sym typeface="DejaVu Serif Bold"/>
              </a:rPr>
              <a:t> </a:t>
            </a:r>
          </a:p>
          <a:p>
            <a:pPr algn="ctr">
              <a:lnSpc>
                <a:spcPts val="5661"/>
              </a:lnSpc>
            </a:pPr>
            <a:r>
              <a:rPr lang="en-US" sz="4043" b="1" dirty="0" err="1">
                <a:solidFill>
                  <a:srgbClr val="FFFFFF"/>
                </a:solidFill>
                <a:latin typeface="DejaVu Serif Bold"/>
                <a:ea typeface="DejaVu Serif Bold"/>
                <a:cs typeface="DejaVu Serif Bold"/>
                <a:sym typeface="DejaVu Serif Bold"/>
              </a:rPr>
              <a:t>Trần</a:t>
            </a:r>
            <a:r>
              <a:rPr lang="en-US" sz="4043" b="1" dirty="0">
                <a:solidFill>
                  <a:srgbClr val="FFFFFF"/>
                </a:solidFill>
                <a:latin typeface="DejaVu Serif Bold"/>
                <a:ea typeface="DejaVu Serif Bold"/>
                <a:cs typeface="DejaVu Serif Bold"/>
                <a:sym typeface="DejaVu Serif Bold"/>
              </a:rPr>
              <a:t> </a:t>
            </a:r>
            <a:r>
              <a:rPr lang="en-US" sz="4043" b="1" dirty="0" err="1">
                <a:solidFill>
                  <a:srgbClr val="FFFFFF"/>
                </a:solidFill>
                <a:latin typeface="DejaVu Serif Bold"/>
                <a:ea typeface="DejaVu Serif Bold"/>
                <a:cs typeface="DejaVu Serif Bold"/>
                <a:sym typeface="DejaVu Serif Bold"/>
              </a:rPr>
              <a:t>Thị</a:t>
            </a:r>
            <a:r>
              <a:rPr lang="en-US" sz="4043" b="1" dirty="0">
                <a:solidFill>
                  <a:srgbClr val="FFFFFF"/>
                </a:solidFill>
                <a:latin typeface="DejaVu Serif Bold"/>
                <a:ea typeface="DejaVu Serif Bold"/>
                <a:cs typeface="DejaVu Serif Bold"/>
                <a:sym typeface="DejaVu Serif Bold"/>
              </a:rPr>
              <a:t> Thanh </a:t>
            </a:r>
            <a:r>
              <a:rPr lang="en-US" sz="4043" b="1" dirty="0" err="1">
                <a:solidFill>
                  <a:srgbClr val="FFFFFF"/>
                </a:solidFill>
                <a:latin typeface="DejaVu Serif Bold"/>
                <a:ea typeface="DejaVu Serif Bold"/>
                <a:cs typeface="DejaVu Serif Bold"/>
                <a:sym typeface="DejaVu Serif Bold"/>
              </a:rPr>
              <a:t>Trúc</a:t>
            </a:r>
            <a:r>
              <a:rPr lang="en-US" sz="4043" b="1" dirty="0">
                <a:solidFill>
                  <a:srgbClr val="FFFFFF"/>
                </a:solidFill>
                <a:latin typeface="DejaVu Serif Bold"/>
                <a:ea typeface="DejaVu Serif Bold"/>
                <a:cs typeface="DejaVu Serif Bold"/>
                <a:sym typeface="DejaVu Serif Bold"/>
              </a:rPr>
              <a:t> </a:t>
            </a:r>
          </a:p>
          <a:p>
            <a:pPr algn="ctr">
              <a:lnSpc>
                <a:spcPts val="5661"/>
              </a:lnSpc>
            </a:pPr>
            <a:r>
              <a:rPr lang="en-US" sz="4043" b="1" dirty="0" err="1">
                <a:solidFill>
                  <a:srgbClr val="FFFFFF"/>
                </a:solidFill>
                <a:latin typeface="DejaVu Serif Bold"/>
                <a:ea typeface="DejaVu Serif Bold"/>
                <a:cs typeface="DejaVu Serif Bold"/>
                <a:sym typeface="DejaVu Serif Bold"/>
              </a:rPr>
              <a:t>Nguyễn</a:t>
            </a:r>
            <a:r>
              <a:rPr lang="en-US" sz="4043" b="1" dirty="0">
                <a:solidFill>
                  <a:srgbClr val="FFFFFF"/>
                </a:solidFill>
                <a:latin typeface="DejaVu Serif Bold"/>
                <a:ea typeface="DejaVu Serif Bold"/>
                <a:cs typeface="DejaVu Serif Bold"/>
                <a:sym typeface="DejaVu Serif Bold"/>
              </a:rPr>
              <a:t> </a:t>
            </a:r>
            <a:r>
              <a:rPr lang="en-US" sz="4043" b="1" dirty="0" err="1">
                <a:solidFill>
                  <a:srgbClr val="FFFFFF"/>
                </a:solidFill>
                <a:latin typeface="DejaVu Serif Bold"/>
                <a:ea typeface="DejaVu Serif Bold"/>
                <a:cs typeface="DejaVu Serif Bold"/>
                <a:sym typeface="DejaVu Serif Bold"/>
              </a:rPr>
              <a:t>Thiên</a:t>
            </a:r>
            <a:r>
              <a:rPr lang="en-US" sz="4043" b="1" dirty="0">
                <a:solidFill>
                  <a:srgbClr val="FFFFFF"/>
                </a:solidFill>
                <a:latin typeface="DejaVu Serif Bold"/>
                <a:ea typeface="DejaVu Serif Bold"/>
                <a:cs typeface="DejaVu Serif Bold"/>
                <a:sym typeface="DejaVu Serif Bold"/>
              </a:rPr>
              <a:t> </a:t>
            </a:r>
            <a:r>
              <a:rPr lang="en-US" sz="4043" b="1" dirty="0" err="1">
                <a:solidFill>
                  <a:srgbClr val="FFFFFF"/>
                </a:solidFill>
                <a:latin typeface="DejaVu Serif Bold"/>
                <a:ea typeface="DejaVu Serif Bold"/>
                <a:cs typeface="DejaVu Serif Bold"/>
                <a:sym typeface="DejaVu Serif Bold"/>
              </a:rPr>
              <a:t>Phúc</a:t>
            </a:r>
            <a:r>
              <a:rPr lang="en-US" sz="4043" b="1" dirty="0">
                <a:solidFill>
                  <a:srgbClr val="FFFFFF"/>
                </a:solidFill>
                <a:latin typeface="DejaVu Serif Bold"/>
                <a:ea typeface="DejaVu Serif Bold"/>
                <a:cs typeface="DejaVu Serif Bold"/>
                <a:sym typeface="DejaVu Serif Bold"/>
              </a:rPr>
              <a:t> </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fill="remove" grpId="1" nodeType="clickEffect">
                                  <p:stCondLst>
                                    <p:cond delay="0"/>
                                  </p:stCondLst>
                                  <p:childTnLst>
                                    <p:animClr clrSpc="rgb" dir="cw">
                                      <p:cBhvr override="childStyle">
                                        <p:cTn id="10" dur="250" autoRev="1" fill="remove"/>
                                        <p:tgtEl>
                                          <p:spTgt spid="3"/>
                                        </p:tgtEl>
                                        <p:attrNameLst>
                                          <p:attrName>style.color</p:attrName>
                                        </p:attrNameLst>
                                      </p:cBhvr>
                                      <p:to>
                                        <a:srgbClr val="1F497D"/>
                                      </p:to>
                                    </p:animClr>
                                    <p:animClr clrSpc="rgb" dir="cw">
                                      <p:cBhvr>
                                        <p:cTn id="11" dur="250" autoRev="1" fill="remove"/>
                                        <p:tgtEl>
                                          <p:spTgt spid="3"/>
                                        </p:tgtEl>
                                        <p:attrNameLst>
                                          <p:attrName>fillcolor</p:attrName>
                                        </p:attrNameLst>
                                      </p:cBhvr>
                                      <p:to>
                                        <a:srgbClr val="1F497D"/>
                                      </p:to>
                                    </p:animClr>
                                    <p:set>
                                      <p:cBhvr>
                                        <p:cTn id="12" dur="250" autoRev="1" fill="remove"/>
                                        <p:tgtEl>
                                          <p:spTgt spid="3"/>
                                        </p:tgtEl>
                                        <p:attrNameLst>
                                          <p:attrName>fill.type</p:attrName>
                                        </p:attrNameLst>
                                      </p:cBhvr>
                                      <p:to>
                                        <p:strVal val="solid"/>
                                      </p:to>
                                    </p:set>
                                    <p:set>
                                      <p:cBhvr>
                                        <p:cTn id="13" dur="250" autoRev="1" fill="remove"/>
                                        <p:tgtEl>
                                          <p:spTgt spid="3"/>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1000"/>
                                        <p:tgtEl>
                                          <p:spTgt spid="4">
                                            <p:txEl>
                                              <p:pRg st="0" end="0"/>
                                            </p:txEl>
                                          </p:spTgt>
                                        </p:tgtEl>
                                      </p:cBhvr>
                                    </p:animEffect>
                                    <p:anim calcmode="lin" valueType="num">
                                      <p:cBhvr>
                                        <p:cTn id="2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fade">
                                      <p:cBhvr>
                                        <p:cTn id="29" dur="1000"/>
                                        <p:tgtEl>
                                          <p:spTgt spid="4">
                                            <p:txEl>
                                              <p:pRg st="1" end="1"/>
                                            </p:txEl>
                                          </p:spTgt>
                                        </p:tgtEl>
                                      </p:cBhvr>
                                    </p:animEffect>
                                    <p:anim calcmode="lin" valueType="num">
                                      <p:cBhvr>
                                        <p:cTn id="3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1000"/>
                                        <p:tgtEl>
                                          <p:spTgt spid="4">
                                            <p:txEl>
                                              <p:pRg st="2" end="2"/>
                                            </p:txEl>
                                          </p:spTgt>
                                        </p:tgtEl>
                                      </p:cBhvr>
                                    </p:animEffect>
                                    <p:anim calcmode="lin" valueType="num">
                                      <p:cBhvr>
                                        <p:cTn id="3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fade">
                                      <p:cBhvr>
                                        <p:cTn id="39" dur="1000"/>
                                        <p:tgtEl>
                                          <p:spTgt spid="4">
                                            <p:txEl>
                                              <p:pRg st="3" end="3"/>
                                            </p:txEl>
                                          </p:spTgt>
                                        </p:tgtEl>
                                      </p:cBhvr>
                                    </p:animEffect>
                                    <p:anim calcmode="lin" valueType="num">
                                      <p:cBhvr>
                                        <p:cTn id="4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5685">
                <a:alpha val="100000"/>
              </a:srgbClr>
            </a:gs>
            <a:gs pos="33333">
              <a:srgbClr val="4386F7">
                <a:alpha val="100000"/>
              </a:srgbClr>
            </a:gs>
            <a:gs pos="66667">
              <a:srgbClr val="4B37EB">
                <a:alpha val="100000"/>
              </a:srgbClr>
            </a:gs>
            <a:gs pos="100000">
              <a:srgbClr val="0507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3" r="-1003" b="-2006"/>
            </a:stretch>
          </a:blipFill>
        </p:spPr>
      </p:sp>
      <p:sp>
        <p:nvSpPr>
          <p:cNvPr id="3" name="TextBox 3"/>
          <p:cNvSpPr txBox="1"/>
          <p:nvPr/>
        </p:nvSpPr>
        <p:spPr>
          <a:xfrm>
            <a:off x="0" y="866775"/>
            <a:ext cx="18288000" cy="2955895"/>
          </a:xfrm>
          <a:prstGeom prst="rect">
            <a:avLst/>
          </a:prstGeom>
        </p:spPr>
        <p:txBody>
          <a:bodyPr lIns="0" tIns="0" rIns="0" bIns="0" rtlCol="0" anchor="t">
            <a:spAutoFit/>
          </a:bodyPr>
          <a:lstStyle/>
          <a:p>
            <a:pPr algn="ctr">
              <a:lnSpc>
                <a:spcPts val="11899"/>
              </a:lnSpc>
              <a:spcBef>
                <a:spcPct val="0"/>
              </a:spcBef>
            </a:pPr>
            <a:r>
              <a:rPr lang="en-US" sz="8499" dirty="0" err="1">
                <a:solidFill>
                  <a:srgbClr val="FFFFFF"/>
                </a:solidFill>
                <a:latin typeface="Sigmar One"/>
                <a:ea typeface="Sigmar One"/>
                <a:cs typeface="Sigmar One"/>
                <a:sym typeface="Sigmar One"/>
              </a:rPr>
              <a:t>Bài</a:t>
            </a:r>
            <a:r>
              <a:rPr lang="en-US" sz="8499" dirty="0">
                <a:solidFill>
                  <a:srgbClr val="FFFFFF"/>
                </a:solidFill>
                <a:latin typeface="Sigmar One"/>
                <a:ea typeface="Sigmar One"/>
                <a:cs typeface="Sigmar One"/>
                <a:sym typeface="Sigmar One"/>
              </a:rPr>
              <a:t> </a:t>
            </a:r>
            <a:r>
              <a:rPr lang="en-US" sz="8499" dirty="0" err="1">
                <a:solidFill>
                  <a:srgbClr val="FFFFFF"/>
                </a:solidFill>
                <a:latin typeface="Sigmar One"/>
                <a:ea typeface="Sigmar One"/>
                <a:cs typeface="Sigmar One"/>
                <a:sym typeface="Sigmar One"/>
              </a:rPr>
              <a:t>thuyết</a:t>
            </a:r>
            <a:r>
              <a:rPr lang="en-US" sz="8499" dirty="0">
                <a:solidFill>
                  <a:srgbClr val="FFFFFF"/>
                </a:solidFill>
                <a:latin typeface="Sigmar One"/>
                <a:ea typeface="Sigmar One"/>
                <a:cs typeface="Sigmar One"/>
                <a:sym typeface="Sigmar One"/>
              </a:rPr>
              <a:t> </a:t>
            </a:r>
            <a:r>
              <a:rPr lang="en-US" sz="8499" dirty="0" err="1">
                <a:solidFill>
                  <a:srgbClr val="FFFFFF"/>
                </a:solidFill>
                <a:latin typeface="Sigmar One"/>
                <a:ea typeface="Sigmar One"/>
                <a:cs typeface="Sigmar One"/>
                <a:sym typeface="Sigmar One"/>
              </a:rPr>
              <a:t>trình</a:t>
            </a:r>
            <a:r>
              <a:rPr lang="en-US" sz="8499" dirty="0">
                <a:solidFill>
                  <a:srgbClr val="FFFFFF"/>
                </a:solidFill>
                <a:latin typeface="Sigmar One"/>
                <a:ea typeface="Sigmar One"/>
                <a:cs typeface="Sigmar One"/>
                <a:sym typeface="Sigmar One"/>
              </a:rPr>
              <a:t> </a:t>
            </a:r>
            <a:r>
              <a:rPr lang="en-US" sz="8499" dirty="0" err="1">
                <a:solidFill>
                  <a:srgbClr val="FFFFFF"/>
                </a:solidFill>
                <a:latin typeface="Sigmar One"/>
                <a:ea typeface="Sigmar One"/>
                <a:cs typeface="Sigmar One"/>
                <a:sym typeface="Sigmar One"/>
              </a:rPr>
              <a:t>của</a:t>
            </a:r>
            <a:r>
              <a:rPr lang="en-US" sz="8499" dirty="0">
                <a:solidFill>
                  <a:srgbClr val="FFFFFF"/>
                </a:solidFill>
                <a:latin typeface="Sigmar One"/>
                <a:ea typeface="Sigmar One"/>
                <a:cs typeface="Sigmar One"/>
                <a:sym typeface="Sigmar One"/>
              </a:rPr>
              <a:t> </a:t>
            </a:r>
            <a:r>
              <a:rPr lang="en-US" sz="8499" dirty="0" err="1">
                <a:solidFill>
                  <a:srgbClr val="FFFFFF"/>
                </a:solidFill>
                <a:latin typeface="Sigmar One"/>
                <a:ea typeface="Sigmar One"/>
                <a:cs typeface="Sigmar One"/>
                <a:sym typeface="Sigmar One"/>
              </a:rPr>
              <a:t>chúng</a:t>
            </a:r>
            <a:r>
              <a:rPr lang="en-US" sz="8499" dirty="0">
                <a:solidFill>
                  <a:srgbClr val="FFFFFF"/>
                </a:solidFill>
                <a:latin typeface="Sigmar One"/>
                <a:ea typeface="Sigmar One"/>
                <a:cs typeface="Sigmar One"/>
                <a:sym typeface="Sigmar One"/>
              </a:rPr>
              <a:t> </a:t>
            </a:r>
            <a:r>
              <a:rPr lang="en-US" sz="8499" dirty="0" err="1">
                <a:solidFill>
                  <a:srgbClr val="FFFFFF"/>
                </a:solidFill>
                <a:latin typeface="Sigmar One"/>
                <a:ea typeface="Sigmar One"/>
                <a:cs typeface="Sigmar One"/>
                <a:sym typeface="Sigmar One"/>
              </a:rPr>
              <a:t>em</a:t>
            </a:r>
            <a:r>
              <a:rPr lang="en-US" sz="8499" dirty="0">
                <a:solidFill>
                  <a:srgbClr val="FFFFFF"/>
                </a:solidFill>
                <a:latin typeface="Sigmar One"/>
                <a:ea typeface="Sigmar One"/>
                <a:cs typeface="Sigmar One"/>
                <a:sym typeface="Sigmar One"/>
              </a:rPr>
              <a:t> </a:t>
            </a:r>
            <a:r>
              <a:rPr lang="en-US" sz="8499" dirty="0" err="1">
                <a:solidFill>
                  <a:srgbClr val="FFFFFF"/>
                </a:solidFill>
                <a:latin typeface="Sigmar One"/>
                <a:ea typeface="Sigmar One"/>
                <a:cs typeface="Sigmar One"/>
                <a:sym typeface="Sigmar One"/>
              </a:rPr>
              <a:t>đến</a:t>
            </a:r>
            <a:r>
              <a:rPr lang="en-US" sz="8499" dirty="0">
                <a:solidFill>
                  <a:srgbClr val="FFFFFF"/>
                </a:solidFill>
                <a:latin typeface="Sigmar One"/>
                <a:ea typeface="Sigmar One"/>
                <a:cs typeface="Sigmar One"/>
                <a:sym typeface="Sigmar One"/>
              </a:rPr>
              <a:t> </a:t>
            </a:r>
            <a:r>
              <a:rPr lang="en-US" sz="8499" dirty="0" err="1">
                <a:solidFill>
                  <a:srgbClr val="FFFFFF"/>
                </a:solidFill>
                <a:latin typeface="Sigmar One"/>
                <a:ea typeface="Sigmar One"/>
                <a:cs typeface="Sigmar One"/>
                <a:sym typeface="Sigmar One"/>
              </a:rPr>
              <a:t>đây</a:t>
            </a:r>
            <a:r>
              <a:rPr lang="en-US" sz="8499" dirty="0">
                <a:solidFill>
                  <a:srgbClr val="FFFFFF"/>
                </a:solidFill>
                <a:latin typeface="Sigmar One"/>
                <a:ea typeface="Sigmar One"/>
                <a:cs typeface="Sigmar One"/>
                <a:sym typeface="Sigmar One"/>
              </a:rPr>
              <a:t> </a:t>
            </a:r>
            <a:r>
              <a:rPr lang="en-US" sz="8499" dirty="0" err="1">
                <a:solidFill>
                  <a:srgbClr val="FFFFFF"/>
                </a:solidFill>
                <a:latin typeface="Sigmar One"/>
                <a:ea typeface="Sigmar One"/>
                <a:cs typeface="Sigmar One"/>
                <a:sym typeface="Sigmar One"/>
              </a:rPr>
              <a:t>là</a:t>
            </a:r>
            <a:r>
              <a:rPr lang="en-US" sz="8499" dirty="0">
                <a:solidFill>
                  <a:srgbClr val="FFFFFF"/>
                </a:solidFill>
                <a:latin typeface="Sigmar One"/>
                <a:ea typeface="Sigmar One"/>
                <a:cs typeface="Sigmar One"/>
                <a:sym typeface="Sigmar One"/>
              </a:rPr>
              <a:t> </a:t>
            </a:r>
            <a:r>
              <a:rPr lang="en-US" sz="8499" dirty="0" err="1">
                <a:solidFill>
                  <a:srgbClr val="FFFFFF"/>
                </a:solidFill>
                <a:latin typeface="Sigmar One"/>
                <a:ea typeface="Sigmar One"/>
                <a:cs typeface="Sigmar One"/>
                <a:sym typeface="Sigmar One"/>
              </a:rPr>
              <a:t>hết</a:t>
            </a:r>
            <a:r>
              <a:rPr lang="en-US" sz="8499" dirty="0">
                <a:solidFill>
                  <a:srgbClr val="FFFFFF"/>
                </a:solidFill>
                <a:latin typeface="Sigmar One"/>
                <a:ea typeface="Sigmar One"/>
                <a:cs typeface="Sigmar One"/>
                <a:sym typeface="Sigmar One"/>
              </a:rPr>
              <a:t> </a:t>
            </a:r>
          </a:p>
        </p:txBody>
      </p:sp>
      <p:sp>
        <p:nvSpPr>
          <p:cNvPr id="4" name="TextBox 4"/>
          <p:cNvSpPr txBox="1"/>
          <p:nvPr/>
        </p:nvSpPr>
        <p:spPr>
          <a:xfrm>
            <a:off x="1789842" y="5609917"/>
            <a:ext cx="14708315" cy="1823750"/>
          </a:xfrm>
          <a:prstGeom prst="rect">
            <a:avLst/>
          </a:prstGeom>
        </p:spPr>
        <p:txBody>
          <a:bodyPr lIns="0" tIns="0" rIns="0" bIns="0" rtlCol="0" anchor="t">
            <a:spAutoFit/>
          </a:bodyPr>
          <a:lstStyle/>
          <a:p>
            <a:pPr algn="ctr">
              <a:lnSpc>
                <a:spcPts val="14980"/>
              </a:lnSpc>
              <a:spcBef>
                <a:spcPct val="0"/>
              </a:spcBef>
            </a:pPr>
            <a:r>
              <a:rPr lang="en-US" sz="10700" dirty="0" err="1">
                <a:solidFill>
                  <a:srgbClr val="FFFFFF"/>
                </a:solidFill>
                <a:latin typeface="Sigmar One"/>
                <a:ea typeface="Sigmar One"/>
                <a:cs typeface="Sigmar One"/>
                <a:sym typeface="Sigmar One"/>
              </a:rPr>
              <a:t>Và</a:t>
            </a:r>
            <a:r>
              <a:rPr lang="en-US" sz="10700" dirty="0">
                <a:solidFill>
                  <a:srgbClr val="FFFFFF"/>
                </a:solidFill>
                <a:latin typeface="Sigmar One"/>
                <a:ea typeface="Sigmar One"/>
                <a:cs typeface="Sigmar One"/>
                <a:sym typeface="Sigmar One"/>
              </a:rPr>
              <a:t> </a:t>
            </a:r>
            <a:r>
              <a:rPr lang="en-US" sz="10700" dirty="0" err="1">
                <a:solidFill>
                  <a:srgbClr val="FFFFFF"/>
                </a:solidFill>
                <a:latin typeface="Sigmar One"/>
                <a:ea typeface="Sigmar One"/>
                <a:cs typeface="Sigmar One"/>
                <a:sym typeface="Sigmar One"/>
              </a:rPr>
              <a:t>lời</a:t>
            </a:r>
            <a:r>
              <a:rPr lang="en-US" sz="10700" dirty="0">
                <a:solidFill>
                  <a:srgbClr val="FFFFFF"/>
                </a:solidFill>
                <a:latin typeface="Sigmar One"/>
                <a:ea typeface="Sigmar One"/>
                <a:cs typeface="Sigmar One"/>
                <a:sym typeface="Sigmar One"/>
              </a:rPr>
              <a:t> </a:t>
            </a:r>
            <a:r>
              <a:rPr lang="en-US" sz="10700" dirty="0" err="1">
                <a:solidFill>
                  <a:srgbClr val="FFFFFF"/>
                </a:solidFill>
                <a:latin typeface="Sigmar One"/>
                <a:ea typeface="Sigmar One"/>
                <a:cs typeface="Sigmar One"/>
                <a:sym typeface="Sigmar One"/>
              </a:rPr>
              <a:t>cuối</a:t>
            </a:r>
            <a:r>
              <a:rPr lang="en-US" sz="10700" dirty="0">
                <a:solidFill>
                  <a:srgbClr val="FFFFFF"/>
                </a:solidFill>
                <a:latin typeface="Sigmar One"/>
                <a:ea typeface="Sigmar One"/>
                <a:cs typeface="Sigmar One"/>
                <a:sym typeface="Sigmar One"/>
              </a:rPr>
              <a:t> </a:t>
            </a:r>
            <a:r>
              <a:rPr lang="en-US" sz="10700" dirty="0" err="1">
                <a:solidFill>
                  <a:srgbClr val="FFFFFF"/>
                </a:solidFill>
                <a:latin typeface="Sigmar One"/>
                <a:ea typeface="Sigmar One"/>
                <a:cs typeface="Sigmar One"/>
                <a:sym typeface="Sigmar One"/>
              </a:rPr>
              <a:t>cùng</a:t>
            </a:r>
            <a:r>
              <a:rPr lang="en-US" sz="10700" dirty="0">
                <a:solidFill>
                  <a:srgbClr val="FFFFFF"/>
                </a:solidFill>
                <a:latin typeface="Sigmar One"/>
                <a:ea typeface="Sigmar One"/>
                <a:cs typeface="Sigmar One"/>
                <a:sym typeface="Sigmar One"/>
              </a:rPr>
              <a:t>...</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5685">
                <a:alpha val="100000"/>
              </a:srgbClr>
            </a:gs>
            <a:gs pos="33333">
              <a:srgbClr val="4386F7">
                <a:alpha val="100000"/>
              </a:srgbClr>
            </a:gs>
            <a:gs pos="66667">
              <a:srgbClr val="4B37EB">
                <a:alpha val="100000"/>
              </a:srgbClr>
            </a:gs>
            <a:gs pos="100000">
              <a:srgbClr val="0507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1003" r="-1003" b="-2006"/>
            </a:stretch>
          </a:blipFill>
        </p:spPr>
      </p:sp>
      <p:pic>
        <p:nvPicPr>
          <p:cNvPr id="3" name="23b9f08ad37bbb4aa77e5537738fe753.mp4">
            <a:hlinkClick r:id="" action="ppaction://media"/>
            <a:extLst>
              <a:ext uri="{FF2B5EF4-FFF2-40B4-BE49-F238E27FC236}">
                <a16:creationId xmlns:a16="http://schemas.microsoft.com/office/drawing/2014/main" id="{E4EDB875-4854-22D5-B78E-B308B3F0C2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51575" y="0"/>
            <a:ext cx="5784850" cy="10287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CE1E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3947045" y="-4074675"/>
            <a:ext cx="11423422" cy="19317511"/>
          </a:xfrm>
          <a:custGeom>
            <a:avLst/>
            <a:gdLst/>
            <a:ahLst/>
            <a:cxnLst/>
            <a:rect l="l" t="t" r="r" b="b"/>
            <a:pathLst>
              <a:path w="11423422" h="19317511">
                <a:moveTo>
                  <a:pt x="0" y="0"/>
                </a:moveTo>
                <a:lnTo>
                  <a:pt x="11423421" y="0"/>
                </a:lnTo>
                <a:lnTo>
                  <a:pt x="11423421" y="19317511"/>
                </a:lnTo>
                <a:lnTo>
                  <a:pt x="0" y="19317511"/>
                </a:lnTo>
                <a:lnTo>
                  <a:pt x="0" y="0"/>
                </a:lnTo>
                <a:close/>
              </a:path>
            </a:pathLst>
          </a:custGeom>
          <a:blipFill>
            <a:blip r:embed="rId3"/>
            <a:stretch>
              <a:fillRect l="-181279" r="-182020"/>
            </a:stretch>
          </a:blipFill>
        </p:spPr>
      </p:sp>
      <p:grpSp>
        <p:nvGrpSpPr>
          <p:cNvPr id="4" name="Group 4"/>
          <p:cNvGrpSpPr/>
          <p:nvPr/>
        </p:nvGrpSpPr>
        <p:grpSpPr>
          <a:xfrm>
            <a:off x="1028700" y="3462793"/>
            <a:ext cx="1920188" cy="1563906"/>
            <a:chOff x="0" y="-77151"/>
            <a:chExt cx="2541867" cy="2541867"/>
          </a:xfrm>
        </p:grpSpPr>
        <p:sp>
          <p:nvSpPr>
            <p:cNvPr id="5" name="Freeform 5"/>
            <p:cNvSpPr/>
            <p:nvPr/>
          </p:nvSpPr>
          <p:spPr>
            <a:xfrm>
              <a:off x="319327" y="435250"/>
              <a:ext cx="1903214" cy="1671368"/>
            </a:xfrm>
            <a:custGeom>
              <a:avLst/>
              <a:gdLst/>
              <a:ahLst/>
              <a:cxnLst/>
              <a:rect l="l" t="t" r="r" b="b"/>
              <a:pathLst>
                <a:path w="1903214" h="1671368">
                  <a:moveTo>
                    <a:pt x="0" y="0"/>
                  </a:moveTo>
                  <a:lnTo>
                    <a:pt x="1903213" y="0"/>
                  </a:lnTo>
                  <a:lnTo>
                    <a:pt x="1903213" y="1671367"/>
                  </a:lnTo>
                  <a:lnTo>
                    <a:pt x="0" y="16713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77151"/>
              <a:ext cx="2541867" cy="2541867"/>
            </a:xfrm>
            <a:custGeom>
              <a:avLst/>
              <a:gdLst/>
              <a:ahLst/>
              <a:cxnLst/>
              <a:rect l="l" t="t" r="r" b="b"/>
              <a:pathLst>
                <a:path w="2541867" h="2541867">
                  <a:moveTo>
                    <a:pt x="0" y="0"/>
                  </a:moveTo>
                  <a:lnTo>
                    <a:pt x="2541867" y="0"/>
                  </a:lnTo>
                  <a:lnTo>
                    <a:pt x="2541867" y="2541867"/>
                  </a:lnTo>
                  <a:lnTo>
                    <a:pt x="0" y="2541867"/>
                  </a:lnTo>
                  <a:lnTo>
                    <a:pt x="0" y="0"/>
                  </a:lnTo>
                  <a:close/>
                </a:path>
              </a:pathLst>
            </a:custGeom>
            <a:blipFill>
              <a:blip r:embed="rId6"/>
              <a:stretch>
                <a:fillRect/>
              </a:stretch>
            </a:blipFill>
            <a:ln cap="rnd">
              <a:noFill/>
              <a:prstDash val="solid"/>
              <a:round/>
            </a:ln>
          </p:spPr>
        </p:sp>
      </p:grpSp>
      <p:grpSp>
        <p:nvGrpSpPr>
          <p:cNvPr id="7" name="Group 7"/>
          <p:cNvGrpSpPr/>
          <p:nvPr/>
        </p:nvGrpSpPr>
        <p:grpSpPr>
          <a:xfrm>
            <a:off x="993175" y="5718970"/>
            <a:ext cx="1939382" cy="1579538"/>
            <a:chOff x="0" y="0"/>
            <a:chExt cx="2567275" cy="2567275"/>
          </a:xfrm>
        </p:grpSpPr>
        <p:sp>
          <p:nvSpPr>
            <p:cNvPr id="8" name="Freeform 8"/>
            <p:cNvSpPr/>
            <p:nvPr/>
          </p:nvSpPr>
          <p:spPr>
            <a:xfrm>
              <a:off x="0" y="0"/>
              <a:ext cx="2567275" cy="2567275"/>
            </a:xfrm>
            <a:custGeom>
              <a:avLst/>
              <a:gdLst/>
              <a:ahLst/>
              <a:cxnLst/>
              <a:rect l="l" t="t" r="r" b="b"/>
              <a:pathLst>
                <a:path w="2567275" h="2567275">
                  <a:moveTo>
                    <a:pt x="0" y="0"/>
                  </a:moveTo>
                  <a:lnTo>
                    <a:pt x="2567275" y="0"/>
                  </a:lnTo>
                  <a:lnTo>
                    <a:pt x="2567275" y="2567275"/>
                  </a:lnTo>
                  <a:lnTo>
                    <a:pt x="0" y="25672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32139" y="435939"/>
              <a:ext cx="1902997" cy="1695397"/>
            </a:xfrm>
            <a:custGeom>
              <a:avLst/>
              <a:gdLst/>
              <a:ahLst/>
              <a:cxnLst/>
              <a:rect l="l" t="t" r="r" b="b"/>
              <a:pathLst>
                <a:path w="1902997" h="1695397">
                  <a:moveTo>
                    <a:pt x="0" y="0"/>
                  </a:moveTo>
                  <a:lnTo>
                    <a:pt x="1902997" y="0"/>
                  </a:lnTo>
                  <a:lnTo>
                    <a:pt x="1902997" y="1695397"/>
                  </a:lnTo>
                  <a:lnTo>
                    <a:pt x="0" y="16953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0" name="Group 10"/>
          <p:cNvGrpSpPr/>
          <p:nvPr/>
        </p:nvGrpSpPr>
        <p:grpSpPr>
          <a:xfrm>
            <a:off x="993174" y="7936341"/>
            <a:ext cx="1955971" cy="1593049"/>
            <a:chOff x="0" y="0"/>
            <a:chExt cx="2589234" cy="2589234"/>
          </a:xfrm>
        </p:grpSpPr>
        <p:sp>
          <p:nvSpPr>
            <p:cNvPr id="11" name="Freeform 11"/>
            <p:cNvSpPr/>
            <p:nvPr/>
          </p:nvSpPr>
          <p:spPr>
            <a:xfrm>
              <a:off x="302896" y="411985"/>
              <a:ext cx="1983442" cy="1765263"/>
            </a:xfrm>
            <a:custGeom>
              <a:avLst/>
              <a:gdLst/>
              <a:ahLst/>
              <a:cxnLst/>
              <a:rect l="l" t="t" r="r" b="b"/>
              <a:pathLst>
                <a:path w="1983442" h="1765263">
                  <a:moveTo>
                    <a:pt x="0" y="0"/>
                  </a:moveTo>
                  <a:lnTo>
                    <a:pt x="1983442" y="0"/>
                  </a:lnTo>
                  <a:lnTo>
                    <a:pt x="1983442" y="1765264"/>
                  </a:lnTo>
                  <a:lnTo>
                    <a:pt x="0" y="17652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0" y="0"/>
              <a:ext cx="2589234" cy="2589234"/>
            </a:xfrm>
            <a:custGeom>
              <a:avLst/>
              <a:gdLst/>
              <a:ahLst/>
              <a:cxnLst/>
              <a:rect l="l" t="t" r="r" b="b"/>
              <a:pathLst>
                <a:path w="2589234" h="2589234">
                  <a:moveTo>
                    <a:pt x="0" y="0"/>
                  </a:moveTo>
                  <a:lnTo>
                    <a:pt x="2589234" y="0"/>
                  </a:lnTo>
                  <a:lnTo>
                    <a:pt x="2589234" y="2589234"/>
                  </a:lnTo>
                  <a:lnTo>
                    <a:pt x="0" y="258923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13" name="Group 13"/>
          <p:cNvGrpSpPr/>
          <p:nvPr/>
        </p:nvGrpSpPr>
        <p:grpSpPr>
          <a:xfrm>
            <a:off x="9418401" y="4572894"/>
            <a:ext cx="1867357" cy="1520877"/>
            <a:chOff x="0" y="0"/>
            <a:chExt cx="2471931" cy="2471931"/>
          </a:xfrm>
        </p:grpSpPr>
        <p:sp>
          <p:nvSpPr>
            <p:cNvPr id="14" name="Freeform 14"/>
            <p:cNvSpPr/>
            <p:nvPr/>
          </p:nvSpPr>
          <p:spPr>
            <a:xfrm>
              <a:off x="314628" y="409583"/>
              <a:ext cx="1842676" cy="1571300"/>
            </a:xfrm>
            <a:custGeom>
              <a:avLst/>
              <a:gdLst/>
              <a:ahLst/>
              <a:cxnLst/>
              <a:rect l="l" t="t" r="r" b="b"/>
              <a:pathLst>
                <a:path w="1842676" h="1571300">
                  <a:moveTo>
                    <a:pt x="0" y="0"/>
                  </a:moveTo>
                  <a:lnTo>
                    <a:pt x="1842675" y="0"/>
                  </a:lnTo>
                  <a:lnTo>
                    <a:pt x="1842675" y="1571300"/>
                  </a:lnTo>
                  <a:lnTo>
                    <a:pt x="0" y="15713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a:off x="0" y="0"/>
              <a:ext cx="2471931" cy="2471931"/>
            </a:xfrm>
            <a:custGeom>
              <a:avLst/>
              <a:gdLst/>
              <a:ahLst/>
              <a:cxnLst/>
              <a:rect l="l" t="t" r="r" b="b"/>
              <a:pathLst>
                <a:path w="2471931" h="2471931">
                  <a:moveTo>
                    <a:pt x="0" y="0"/>
                  </a:moveTo>
                  <a:lnTo>
                    <a:pt x="2471931" y="0"/>
                  </a:lnTo>
                  <a:lnTo>
                    <a:pt x="2471931" y="2471931"/>
                  </a:lnTo>
                  <a:lnTo>
                    <a:pt x="0" y="2471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6" name="Group 16"/>
          <p:cNvGrpSpPr/>
          <p:nvPr/>
        </p:nvGrpSpPr>
        <p:grpSpPr>
          <a:xfrm>
            <a:off x="9418401" y="7200570"/>
            <a:ext cx="1867357" cy="1520877"/>
            <a:chOff x="0" y="0"/>
            <a:chExt cx="2471931" cy="2471931"/>
          </a:xfrm>
        </p:grpSpPr>
        <p:sp>
          <p:nvSpPr>
            <p:cNvPr id="17" name="Freeform 17"/>
            <p:cNvSpPr/>
            <p:nvPr/>
          </p:nvSpPr>
          <p:spPr>
            <a:xfrm>
              <a:off x="295377" y="403117"/>
              <a:ext cx="1881177" cy="1665697"/>
            </a:xfrm>
            <a:custGeom>
              <a:avLst/>
              <a:gdLst/>
              <a:ahLst/>
              <a:cxnLst/>
              <a:rect l="l" t="t" r="r" b="b"/>
              <a:pathLst>
                <a:path w="1881177" h="1665697">
                  <a:moveTo>
                    <a:pt x="0" y="0"/>
                  </a:moveTo>
                  <a:lnTo>
                    <a:pt x="1881177" y="0"/>
                  </a:lnTo>
                  <a:lnTo>
                    <a:pt x="1881177" y="1665697"/>
                  </a:lnTo>
                  <a:lnTo>
                    <a:pt x="0" y="166569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8" name="Freeform 18"/>
            <p:cNvSpPr/>
            <p:nvPr/>
          </p:nvSpPr>
          <p:spPr>
            <a:xfrm>
              <a:off x="0" y="0"/>
              <a:ext cx="2471931" cy="2471931"/>
            </a:xfrm>
            <a:custGeom>
              <a:avLst/>
              <a:gdLst/>
              <a:ahLst/>
              <a:cxnLst/>
              <a:rect l="l" t="t" r="r" b="b"/>
              <a:pathLst>
                <a:path w="2471931" h="2471931">
                  <a:moveTo>
                    <a:pt x="0" y="0"/>
                  </a:moveTo>
                  <a:lnTo>
                    <a:pt x="2471931" y="0"/>
                  </a:lnTo>
                  <a:lnTo>
                    <a:pt x="2471931" y="2471931"/>
                  </a:lnTo>
                  <a:lnTo>
                    <a:pt x="0" y="24719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9" name="TextBox 19"/>
          <p:cNvSpPr txBox="1"/>
          <p:nvPr/>
        </p:nvSpPr>
        <p:spPr>
          <a:xfrm>
            <a:off x="1028700" y="646160"/>
            <a:ext cx="12860051" cy="1479117"/>
          </a:xfrm>
          <a:prstGeom prst="rect">
            <a:avLst/>
          </a:prstGeom>
        </p:spPr>
        <p:txBody>
          <a:bodyPr lIns="0" tIns="0" rIns="0" bIns="0" rtlCol="0" anchor="t">
            <a:spAutoFit/>
          </a:bodyPr>
          <a:lstStyle/>
          <a:p>
            <a:pPr algn="ctr">
              <a:lnSpc>
                <a:spcPts val="11312"/>
              </a:lnSpc>
              <a:spcBef>
                <a:spcPct val="0"/>
              </a:spcBef>
            </a:pPr>
            <a:r>
              <a:rPr lang="en-US" sz="10100" b="1" spc="-494" dirty="0" err="1">
                <a:solidFill>
                  <a:srgbClr val="DEB8F0"/>
                </a:solidFill>
                <a:latin typeface="DejaVu Serif Bold"/>
                <a:ea typeface="DejaVu Serif Bold"/>
                <a:cs typeface="DejaVu Serif Bold"/>
                <a:sym typeface="DejaVu Serif Bold"/>
              </a:rPr>
              <a:t>Nội</a:t>
            </a:r>
            <a:r>
              <a:rPr lang="en-US" sz="10100" b="1" spc="-494" dirty="0">
                <a:solidFill>
                  <a:srgbClr val="DEB8F0"/>
                </a:solidFill>
                <a:latin typeface="DejaVu Serif Bold"/>
                <a:ea typeface="DejaVu Serif Bold"/>
                <a:cs typeface="DejaVu Serif Bold"/>
                <a:sym typeface="DejaVu Serif Bold"/>
              </a:rPr>
              <a:t> dung </a:t>
            </a:r>
            <a:r>
              <a:rPr lang="en-US" sz="10100" b="1" spc="-494" dirty="0" err="1">
                <a:solidFill>
                  <a:srgbClr val="DEB8F0"/>
                </a:solidFill>
                <a:latin typeface="DejaVu Serif Bold"/>
                <a:ea typeface="DejaVu Serif Bold"/>
                <a:cs typeface="DejaVu Serif Bold"/>
                <a:sym typeface="DejaVu Serif Bold"/>
              </a:rPr>
              <a:t>trình</a:t>
            </a:r>
            <a:r>
              <a:rPr lang="en-US" sz="10100" b="1" spc="-494" dirty="0">
                <a:solidFill>
                  <a:srgbClr val="DEB8F0"/>
                </a:solidFill>
                <a:latin typeface="DejaVu Serif Bold"/>
                <a:ea typeface="DejaVu Serif Bold"/>
                <a:cs typeface="DejaVu Serif Bold"/>
                <a:sym typeface="DejaVu Serif Bold"/>
              </a:rPr>
              <a:t> </a:t>
            </a:r>
            <a:r>
              <a:rPr lang="en-US" sz="10100" b="1" spc="-494" dirty="0" err="1">
                <a:solidFill>
                  <a:srgbClr val="DEB8F0"/>
                </a:solidFill>
                <a:latin typeface="DejaVu Serif Bold"/>
                <a:ea typeface="DejaVu Serif Bold"/>
                <a:cs typeface="DejaVu Serif Bold"/>
                <a:sym typeface="DejaVu Serif Bold"/>
              </a:rPr>
              <a:t>bày</a:t>
            </a:r>
            <a:r>
              <a:rPr lang="en-US" sz="10100" b="1" spc="-494" dirty="0">
                <a:solidFill>
                  <a:srgbClr val="DEB8F0"/>
                </a:solidFill>
                <a:latin typeface="DejaVu Serif Bold"/>
                <a:ea typeface="DejaVu Serif Bold"/>
                <a:cs typeface="DejaVu Serif Bold"/>
                <a:sym typeface="DejaVu Serif Bold"/>
              </a:rPr>
              <a:t> </a:t>
            </a:r>
          </a:p>
        </p:txBody>
      </p:sp>
      <p:sp>
        <p:nvSpPr>
          <p:cNvPr id="20" name="TextBox 20"/>
          <p:cNvSpPr txBox="1"/>
          <p:nvPr/>
        </p:nvSpPr>
        <p:spPr>
          <a:xfrm>
            <a:off x="2549546" y="2201477"/>
            <a:ext cx="13188909" cy="1597691"/>
          </a:xfrm>
          <a:prstGeom prst="rect">
            <a:avLst/>
          </a:prstGeom>
        </p:spPr>
        <p:txBody>
          <a:bodyPr lIns="0" tIns="0" rIns="0" bIns="0" rtlCol="0" anchor="t">
            <a:spAutoFit/>
          </a:bodyPr>
          <a:lstStyle/>
          <a:p>
            <a:pPr algn="ctr">
              <a:lnSpc>
                <a:spcPts val="12320"/>
              </a:lnSpc>
              <a:spcBef>
                <a:spcPct val="0"/>
              </a:spcBef>
            </a:pPr>
            <a:r>
              <a:rPr lang="en-US" sz="11000" b="1" spc="-539" dirty="0" err="1">
                <a:solidFill>
                  <a:srgbClr val="DEB8F0"/>
                </a:solidFill>
                <a:latin typeface="Dancing Script Bold"/>
                <a:ea typeface="Dancing Script Bold"/>
                <a:cs typeface="Dancing Script Bold"/>
                <a:sym typeface="Dancing Script Bold"/>
              </a:rPr>
              <a:t>Những</a:t>
            </a:r>
            <a:r>
              <a:rPr lang="en-US" sz="11000" b="1" spc="-539" dirty="0">
                <a:solidFill>
                  <a:srgbClr val="DEB8F0"/>
                </a:solidFill>
                <a:latin typeface="Dancing Script Bold"/>
                <a:ea typeface="Dancing Script Bold"/>
                <a:cs typeface="Dancing Script Bold"/>
                <a:sym typeface="Dancing Script Bold"/>
              </a:rPr>
              <a:t> </a:t>
            </a:r>
            <a:r>
              <a:rPr lang="en-US" sz="11000" b="1" spc="-539" dirty="0" err="1">
                <a:solidFill>
                  <a:srgbClr val="DEB8F0"/>
                </a:solidFill>
                <a:latin typeface="Dancing Script Bold"/>
                <a:ea typeface="Dancing Script Bold"/>
                <a:cs typeface="Dancing Script Bold"/>
                <a:sym typeface="Dancing Script Bold"/>
              </a:rPr>
              <a:t>ảnh</a:t>
            </a:r>
            <a:r>
              <a:rPr lang="en-US" sz="11000" b="1" spc="-539" dirty="0">
                <a:solidFill>
                  <a:srgbClr val="DEB8F0"/>
                </a:solidFill>
                <a:latin typeface="Dancing Script Bold"/>
                <a:ea typeface="Dancing Script Bold"/>
                <a:cs typeface="Dancing Script Bold"/>
                <a:sym typeface="Dancing Script Bold"/>
              </a:rPr>
              <a:t> </a:t>
            </a:r>
            <a:r>
              <a:rPr lang="en-US" sz="11000" b="1" spc="-539" dirty="0" err="1">
                <a:solidFill>
                  <a:srgbClr val="DEB8F0"/>
                </a:solidFill>
                <a:latin typeface="Dancing Script Bold"/>
                <a:ea typeface="Dancing Script Bold"/>
                <a:cs typeface="Dancing Script Bold"/>
                <a:sym typeface="Dancing Script Bold"/>
              </a:rPr>
              <a:t>hưởng</a:t>
            </a:r>
            <a:r>
              <a:rPr lang="en-US" sz="11000" b="1" spc="-539" dirty="0">
                <a:solidFill>
                  <a:srgbClr val="DEB8F0"/>
                </a:solidFill>
                <a:latin typeface="Dancing Script Bold"/>
                <a:ea typeface="Dancing Script Bold"/>
                <a:cs typeface="Dancing Script Bold"/>
                <a:sym typeface="Dancing Script Bold"/>
              </a:rPr>
              <a:t> </a:t>
            </a:r>
            <a:r>
              <a:rPr lang="en-US" sz="11000" b="1" spc="-539" dirty="0" err="1">
                <a:solidFill>
                  <a:srgbClr val="DEB8F0"/>
                </a:solidFill>
                <a:latin typeface="Dancing Script Bold"/>
                <a:ea typeface="Dancing Script Bold"/>
                <a:cs typeface="Dancing Script Bold"/>
                <a:sym typeface="Dancing Script Bold"/>
              </a:rPr>
              <a:t>tiêu</a:t>
            </a:r>
            <a:r>
              <a:rPr lang="en-US" sz="11000" b="1" spc="-539" dirty="0">
                <a:solidFill>
                  <a:srgbClr val="DEB8F0"/>
                </a:solidFill>
                <a:latin typeface="Dancing Script Bold"/>
                <a:ea typeface="Dancing Script Bold"/>
                <a:cs typeface="Dancing Script Bold"/>
                <a:sym typeface="Dancing Script Bold"/>
              </a:rPr>
              <a:t> </a:t>
            </a:r>
            <a:r>
              <a:rPr lang="en-US" sz="11000" b="1" spc="-539" dirty="0" err="1">
                <a:solidFill>
                  <a:srgbClr val="DEB8F0"/>
                </a:solidFill>
                <a:latin typeface="Dancing Script Bold"/>
                <a:ea typeface="Dancing Script Bold"/>
                <a:cs typeface="Dancing Script Bold"/>
                <a:sym typeface="Dancing Script Bold"/>
              </a:rPr>
              <a:t>cực</a:t>
            </a:r>
            <a:r>
              <a:rPr lang="en-US" sz="11000" b="1" spc="-539" dirty="0">
                <a:solidFill>
                  <a:srgbClr val="DEB8F0"/>
                </a:solidFill>
                <a:latin typeface="Dancing Script Bold"/>
                <a:ea typeface="Dancing Script Bold"/>
                <a:cs typeface="Dancing Script Bold"/>
                <a:sym typeface="Dancing Script Bold"/>
              </a:rPr>
              <a:t> </a:t>
            </a:r>
            <a:r>
              <a:rPr lang="en-US" sz="11000" b="1" spc="-539" dirty="0" err="1">
                <a:solidFill>
                  <a:srgbClr val="DEB8F0"/>
                </a:solidFill>
                <a:latin typeface="Dancing Script Bold"/>
                <a:ea typeface="Dancing Script Bold"/>
                <a:cs typeface="Dancing Script Bold"/>
                <a:sym typeface="Dancing Script Bold"/>
              </a:rPr>
              <a:t>về</a:t>
            </a:r>
            <a:r>
              <a:rPr lang="en-US" sz="11000" b="1" spc="-539" dirty="0">
                <a:solidFill>
                  <a:srgbClr val="DEB8F0"/>
                </a:solidFill>
                <a:latin typeface="Dancing Script Bold"/>
                <a:ea typeface="Dancing Script Bold"/>
                <a:cs typeface="Dancing Script Bold"/>
                <a:sym typeface="Dancing Script Bold"/>
              </a:rPr>
              <a:t> </a:t>
            </a:r>
          </a:p>
        </p:txBody>
      </p:sp>
      <p:sp>
        <p:nvSpPr>
          <p:cNvPr id="21" name="TextBox 21"/>
          <p:cNvSpPr txBox="1"/>
          <p:nvPr/>
        </p:nvSpPr>
        <p:spPr>
          <a:xfrm>
            <a:off x="2879739" y="4736676"/>
            <a:ext cx="6309567" cy="730969"/>
          </a:xfrm>
          <a:prstGeom prst="rect">
            <a:avLst/>
          </a:prstGeom>
        </p:spPr>
        <p:txBody>
          <a:bodyPr wrap="square" lIns="0" tIns="0" rIns="0" bIns="0" rtlCol="0" anchor="t">
            <a:spAutoFit/>
          </a:bodyPr>
          <a:lstStyle/>
          <a:p>
            <a:pPr algn="ctr">
              <a:lnSpc>
                <a:spcPts val="5660"/>
              </a:lnSpc>
              <a:spcBef>
                <a:spcPct val="0"/>
              </a:spcBef>
            </a:pPr>
            <a:r>
              <a:rPr lang="en-US" sz="5054" b="1" spc="-247" dirty="0">
                <a:solidFill>
                  <a:srgbClr val="DEB8F0"/>
                </a:solidFill>
                <a:latin typeface="Muli Bold"/>
                <a:ea typeface="Muli Bold"/>
                <a:cs typeface="Muli Bold"/>
                <a:sym typeface="Muli Bold"/>
              </a:rPr>
              <a:t>TÂM LÍ - CUỘC SỐNG </a:t>
            </a:r>
          </a:p>
        </p:txBody>
      </p:sp>
      <p:sp>
        <p:nvSpPr>
          <p:cNvPr id="22" name="TextBox 22"/>
          <p:cNvSpPr txBox="1"/>
          <p:nvPr/>
        </p:nvSpPr>
        <p:spPr>
          <a:xfrm>
            <a:off x="2879738" y="6855806"/>
            <a:ext cx="3182873" cy="730969"/>
          </a:xfrm>
          <a:prstGeom prst="rect">
            <a:avLst/>
          </a:prstGeom>
        </p:spPr>
        <p:txBody>
          <a:bodyPr wrap="square" lIns="0" tIns="0" rIns="0" bIns="0" rtlCol="0" anchor="t">
            <a:spAutoFit/>
          </a:bodyPr>
          <a:lstStyle/>
          <a:p>
            <a:pPr algn="ctr">
              <a:lnSpc>
                <a:spcPts val="5660"/>
              </a:lnSpc>
              <a:spcBef>
                <a:spcPct val="0"/>
              </a:spcBef>
            </a:pPr>
            <a:r>
              <a:rPr lang="en-US" sz="5054" b="1" spc="-247">
                <a:solidFill>
                  <a:srgbClr val="DEB8F0"/>
                </a:solidFill>
                <a:latin typeface="Muli Bold"/>
                <a:ea typeface="Muli Bold"/>
                <a:cs typeface="Muli Bold"/>
                <a:sym typeface="Muli Bold"/>
              </a:rPr>
              <a:t>THỂ CHẤT </a:t>
            </a:r>
          </a:p>
        </p:txBody>
      </p:sp>
      <p:sp>
        <p:nvSpPr>
          <p:cNvPr id="23" name="TextBox 23"/>
          <p:cNvSpPr txBox="1"/>
          <p:nvPr/>
        </p:nvSpPr>
        <p:spPr>
          <a:xfrm>
            <a:off x="2935100" y="9021710"/>
            <a:ext cx="6460800" cy="730969"/>
          </a:xfrm>
          <a:prstGeom prst="rect">
            <a:avLst/>
          </a:prstGeom>
        </p:spPr>
        <p:txBody>
          <a:bodyPr wrap="square" lIns="0" tIns="0" rIns="0" bIns="0" rtlCol="0" anchor="t">
            <a:spAutoFit/>
          </a:bodyPr>
          <a:lstStyle/>
          <a:p>
            <a:pPr algn="ctr">
              <a:lnSpc>
                <a:spcPts val="5660"/>
              </a:lnSpc>
              <a:spcBef>
                <a:spcPct val="0"/>
              </a:spcBef>
            </a:pPr>
            <a:r>
              <a:rPr lang="en-US" sz="5054" b="1" spc="-247">
                <a:solidFill>
                  <a:srgbClr val="DEB8F0"/>
                </a:solidFill>
                <a:latin typeface="Muli Bold"/>
                <a:ea typeface="Muli Bold"/>
                <a:cs typeface="Muli Bold"/>
                <a:sym typeface="Muli Bold"/>
              </a:rPr>
              <a:t>TÌNH CẢM - QUAN HỆ </a:t>
            </a:r>
          </a:p>
        </p:txBody>
      </p:sp>
      <p:sp>
        <p:nvSpPr>
          <p:cNvPr id="24" name="TextBox 24"/>
          <p:cNvSpPr txBox="1"/>
          <p:nvPr/>
        </p:nvSpPr>
        <p:spPr>
          <a:xfrm>
            <a:off x="12013711" y="5757070"/>
            <a:ext cx="4967353" cy="730969"/>
          </a:xfrm>
          <a:prstGeom prst="rect">
            <a:avLst/>
          </a:prstGeom>
        </p:spPr>
        <p:txBody>
          <a:bodyPr wrap="square" lIns="0" tIns="0" rIns="0" bIns="0" rtlCol="0" anchor="t">
            <a:spAutoFit/>
          </a:bodyPr>
          <a:lstStyle/>
          <a:p>
            <a:pPr algn="ctr">
              <a:lnSpc>
                <a:spcPts val="5660"/>
              </a:lnSpc>
              <a:spcBef>
                <a:spcPct val="0"/>
              </a:spcBef>
            </a:pPr>
            <a:r>
              <a:rPr lang="en-US" sz="5054" b="1" spc="-247" dirty="0">
                <a:solidFill>
                  <a:srgbClr val="DEB8F0"/>
                </a:solidFill>
                <a:latin typeface="Muli Bold"/>
                <a:ea typeface="Muli Bold"/>
                <a:cs typeface="Muli Bold"/>
                <a:sym typeface="Muli Bold"/>
              </a:rPr>
              <a:t>THIẾU VĂN HÓA </a:t>
            </a:r>
          </a:p>
        </p:txBody>
      </p:sp>
      <p:sp>
        <p:nvSpPr>
          <p:cNvPr id="25" name="TextBox 25"/>
          <p:cNvSpPr txBox="1"/>
          <p:nvPr/>
        </p:nvSpPr>
        <p:spPr>
          <a:xfrm>
            <a:off x="11100978" y="8255723"/>
            <a:ext cx="6806022" cy="730969"/>
          </a:xfrm>
          <a:prstGeom prst="rect">
            <a:avLst/>
          </a:prstGeom>
        </p:spPr>
        <p:txBody>
          <a:bodyPr wrap="square" lIns="0" tIns="0" rIns="0" bIns="0" rtlCol="0" anchor="t">
            <a:spAutoFit/>
          </a:bodyPr>
          <a:lstStyle/>
          <a:p>
            <a:pPr algn="ctr">
              <a:lnSpc>
                <a:spcPts val="5660"/>
              </a:lnSpc>
              <a:spcBef>
                <a:spcPct val="0"/>
              </a:spcBef>
            </a:pPr>
            <a:r>
              <a:rPr lang="en-US" sz="5054" b="1" spc="-247">
                <a:solidFill>
                  <a:srgbClr val="DEB8F0"/>
                </a:solidFill>
                <a:latin typeface="Muli Bold"/>
                <a:ea typeface="Muli Bold"/>
                <a:cs typeface="Muli Bold"/>
                <a:sym typeface="Muli Bold"/>
              </a:rPr>
              <a:t>LỆ THUỘC CÔNG NGHỆ</a:t>
            </a:r>
          </a:p>
        </p:txBody>
      </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 calcmode="lin" valueType="num">
                                      <p:cBhvr>
                                        <p:cTn id="1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1"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animEffect transition="in" filter="wipe(down)">
                                      <p:cBhvr>
                                        <p:cTn id="19" dur="580">
                                          <p:stCondLst>
                                            <p:cond delay="0"/>
                                          </p:stCondLst>
                                        </p:cTn>
                                        <p:tgtEl>
                                          <p:spTgt spid="19">
                                            <p:txEl>
                                              <p:pRg st="0" end="0"/>
                                            </p:txEl>
                                          </p:spTgt>
                                        </p:tgtEl>
                                      </p:cBhvr>
                                    </p:animEffect>
                                    <p:anim calcmode="lin" valueType="num">
                                      <p:cBhvr>
                                        <p:cTn id="20" dur="1822" tmFilter="0,0; 0.14,0.36; 0.43,0.73; 0.71,0.91; 1.0,1.0">
                                          <p:stCondLst>
                                            <p:cond delay="0"/>
                                          </p:stCondLst>
                                        </p:cTn>
                                        <p:tgtEl>
                                          <p:spTgt spid="19">
                                            <p:txEl>
                                              <p:pRg st="0" end="0"/>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9">
                                            <p:txEl>
                                              <p:pRg st="0" end="0"/>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9">
                                            <p:txEl>
                                              <p:pRg st="0" end="0"/>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9">
                                            <p:txEl>
                                              <p:pRg st="0" end="0"/>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9">
                                            <p:txEl>
                                              <p:pRg st="0" end="0"/>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19">
                                            <p:txEl>
                                              <p:pRg st="0" end="0"/>
                                            </p:txEl>
                                          </p:spTgt>
                                        </p:tgtEl>
                                      </p:cBhvr>
                                      <p:to x="100000" y="60000"/>
                                    </p:animScale>
                                    <p:animScale>
                                      <p:cBhvr>
                                        <p:cTn id="26" dur="166" decel="50000">
                                          <p:stCondLst>
                                            <p:cond delay="676"/>
                                          </p:stCondLst>
                                        </p:cTn>
                                        <p:tgtEl>
                                          <p:spTgt spid="19">
                                            <p:txEl>
                                              <p:pRg st="0" end="0"/>
                                            </p:txEl>
                                          </p:spTgt>
                                        </p:tgtEl>
                                      </p:cBhvr>
                                      <p:to x="100000" y="100000"/>
                                    </p:animScale>
                                    <p:animScale>
                                      <p:cBhvr>
                                        <p:cTn id="27" dur="26">
                                          <p:stCondLst>
                                            <p:cond delay="1312"/>
                                          </p:stCondLst>
                                        </p:cTn>
                                        <p:tgtEl>
                                          <p:spTgt spid="19">
                                            <p:txEl>
                                              <p:pRg st="0" end="0"/>
                                            </p:txEl>
                                          </p:spTgt>
                                        </p:tgtEl>
                                      </p:cBhvr>
                                      <p:to x="100000" y="80000"/>
                                    </p:animScale>
                                    <p:animScale>
                                      <p:cBhvr>
                                        <p:cTn id="28" dur="166" decel="50000">
                                          <p:stCondLst>
                                            <p:cond delay="1338"/>
                                          </p:stCondLst>
                                        </p:cTn>
                                        <p:tgtEl>
                                          <p:spTgt spid="19">
                                            <p:txEl>
                                              <p:pRg st="0" end="0"/>
                                            </p:txEl>
                                          </p:spTgt>
                                        </p:tgtEl>
                                      </p:cBhvr>
                                      <p:to x="100000" y="100000"/>
                                    </p:animScale>
                                    <p:animScale>
                                      <p:cBhvr>
                                        <p:cTn id="29" dur="26">
                                          <p:stCondLst>
                                            <p:cond delay="1642"/>
                                          </p:stCondLst>
                                        </p:cTn>
                                        <p:tgtEl>
                                          <p:spTgt spid="19">
                                            <p:txEl>
                                              <p:pRg st="0" end="0"/>
                                            </p:txEl>
                                          </p:spTgt>
                                        </p:tgtEl>
                                      </p:cBhvr>
                                      <p:to x="100000" y="90000"/>
                                    </p:animScale>
                                    <p:animScale>
                                      <p:cBhvr>
                                        <p:cTn id="30" dur="166" decel="50000">
                                          <p:stCondLst>
                                            <p:cond delay="1668"/>
                                          </p:stCondLst>
                                        </p:cTn>
                                        <p:tgtEl>
                                          <p:spTgt spid="19">
                                            <p:txEl>
                                              <p:pRg st="0" end="0"/>
                                            </p:txEl>
                                          </p:spTgt>
                                        </p:tgtEl>
                                      </p:cBhvr>
                                      <p:to x="100000" y="100000"/>
                                    </p:animScale>
                                    <p:animScale>
                                      <p:cBhvr>
                                        <p:cTn id="31" dur="26">
                                          <p:stCondLst>
                                            <p:cond delay="1808"/>
                                          </p:stCondLst>
                                        </p:cTn>
                                        <p:tgtEl>
                                          <p:spTgt spid="19">
                                            <p:txEl>
                                              <p:pRg st="0" end="0"/>
                                            </p:txEl>
                                          </p:spTgt>
                                        </p:tgtEl>
                                      </p:cBhvr>
                                      <p:to x="100000" y="95000"/>
                                    </p:animScale>
                                    <p:animScale>
                                      <p:cBhvr>
                                        <p:cTn id="32" dur="166" decel="50000">
                                          <p:stCondLst>
                                            <p:cond delay="1834"/>
                                          </p:stCondLst>
                                        </p:cTn>
                                        <p:tgtEl>
                                          <p:spTgt spid="19">
                                            <p:txEl>
                                              <p:pRg st="0" end="0"/>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par>
                                <p:cTn id="38" presetID="2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500"/>
                                        <p:tgtEl>
                                          <p:spTgt spid="2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down)">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build="allAtOnce"/>
      <p:bldP spid="20" grpId="0" build="allAtOnce"/>
      <p:bldP spid="21"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574">
                <a:alpha val="100000"/>
              </a:srgbClr>
            </a:gs>
            <a:gs pos="100000">
              <a:srgbClr val="A890CC">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4805699" y="144849"/>
            <a:ext cx="2477812" cy="2477812"/>
            <a:chOff x="0" y="0"/>
            <a:chExt cx="3303749" cy="3303749"/>
          </a:xfrm>
        </p:grpSpPr>
        <p:sp>
          <p:nvSpPr>
            <p:cNvPr id="3" name="Freeform 3"/>
            <p:cNvSpPr/>
            <p:nvPr/>
          </p:nvSpPr>
          <p:spPr>
            <a:xfrm>
              <a:off x="420502" y="547410"/>
              <a:ext cx="2462746" cy="2100051"/>
            </a:xfrm>
            <a:custGeom>
              <a:avLst/>
              <a:gdLst/>
              <a:ahLst/>
              <a:cxnLst/>
              <a:rect l="l" t="t" r="r" b="b"/>
              <a:pathLst>
                <a:path w="2462746" h="2100051">
                  <a:moveTo>
                    <a:pt x="0" y="0"/>
                  </a:moveTo>
                  <a:lnTo>
                    <a:pt x="2462746" y="0"/>
                  </a:lnTo>
                  <a:lnTo>
                    <a:pt x="2462746" y="2100051"/>
                  </a:lnTo>
                  <a:lnTo>
                    <a:pt x="0" y="2100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3303749" cy="3303749"/>
            </a:xfrm>
            <a:custGeom>
              <a:avLst/>
              <a:gdLst/>
              <a:ahLst/>
              <a:cxnLst/>
              <a:rect l="l" t="t" r="r" b="b"/>
              <a:pathLst>
                <a:path w="3303749" h="3303749">
                  <a:moveTo>
                    <a:pt x="0" y="0"/>
                  </a:moveTo>
                  <a:lnTo>
                    <a:pt x="3303749" y="0"/>
                  </a:lnTo>
                  <a:lnTo>
                    <a:pt x="3303749" y="3303749"/>
                  </a:lnTo>
                  <a:lnTo>
                    <a:pt x="0" y="330374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grpSp>
        <p:nvGrpSpPr>
          <p:cNvPr id="5" name="Group 5"/>
          <p:cNvGrpSpPr/>
          <p:nvPr/>
        </p:nvGrpSpPr>
        <p:grpSpPr>
          <a:xfrm>
            <a:off x="4453207" y="113557"/>
            <a:ext cx="2509104" cy="2509104"/>
            <a:chOff x="0" y="0"/>
            <a:chExt cx="3345472" cy="3345472"/>
          </a:xfrm>
        </p:grpSpPr>
        <p:sp>
          <p:nvSpPr>
            <p:cNvPr id="6" name="Freeform 6"/>
            <p:cNvSpPr/>
            <p:nvPr/>
          </p:nvSpPr>
          <p:spPr>
            <a:xfrm>
              <a:off x="399759" y="545572"/>
              <a:ext cx="2545955" cy="2254327"/>
            </a:xfrm>
            <a:custGeom>
              <a:avLst/>
              <a:gdLst/>
              <a:ahLst/>
              <a:cxnLst/>
              <a:rect l="l" t="t" r="r" b="b"/>
              <a:pathLst>
                <a:path w="2545955" h="2254327">
                  <a:moveTo>
                    <a:pt x="0" y="0"/>
                  </a:moveTo>
                  <a:lnTo>
                    <a:pt x="2545955" y="0"/>
                  </a:lnTo>
                  <a:lnTo>
                    <a:pt x="2545955" y="2254328"/>
                  </a:lnTo>
                  <a:lnTo>
                    <a:pt x="0" y="2254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0"/>
              <a:ext cx="3345472" cy="3345472"/>
            </a:xfrm>
            <a:custGeom>
              <a:avLst/>
              <a:gdLst/>
              <a:ahLst/>
              <a:cxnLst/>
              <a:rect l="l" t="t" r="r" b="b"/>
              <a:pathLst>
                <a:path w="3345472" h="3345472">
                  <a:moveTo>
                    <a:pt x="0" y="0"/>
                  </a:moveTo>
                  <a:lnTo>
                    <a:pt x="3345472" y="0"/>
                  </a:lnTo>
                  <a:lnTo>
                    <a:pt x="3345472" y="3345472"/>
                  </a:lnTo>
                  <a:lnTo>
                    <a:pt x="0" y="3345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1028700" y="129203"/>
            <a:ext cx="2493458" cy="2493458"/>
            <a:chOff x="0" y="0"/>
            <a:chExt cx="3324611" cy="3324611"/>
          </a:xfrm>
        </p:grpSpPr>
        <p:sp>
          <p:nvSpPr>
            <p:cNvPr id="9" name="Freeform 9"/>
            <p:cNvSpPr/>
            <p:nvPr/>
          </p:nvSpPr>
          <p:spPr>
            <a:xfrm>
              <a:off x="417660" y="569281"/>
              <a:ext cx="2489290" cy="2186049"/>
            </a:xfrm>
            <a:custGeom>
              <a:avLst/>
              <a:gdLst/>
              <a:ahLst/>
              <a:cxnLst/>
              <a:rect l="l" t="t" r="r" b="b"/>
              <a:pathLst>
                <a:path w="2489290" h="2186049">
                  <a:moveTo>
                    <a:pt x="0" y="0"/>
                  </a:moveTo>
                  <a:lnTo>
                    <a:pt x="2489290" y="0"/>
                  </a:lnTo>
                  <a:lnTo>
                    <a:pt x="2489290" y="2186049"/>
                  </a:lnTo>
                  <a:lnTo>
                    <a:pt x="0" y="21860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0" y="0"/>
              <a:ext cx="3324611" cy="3324611"/>
            </a:xfrm>
            <a:custGeom>
              <a:avLst/>
              <a:gdLst/>
              <a:ahLst/>
              <a:cxnLst/>
              <a:rect l="l" t="t" r="r" b="b"/>
              <a:pathLst>
                <a:path w="3324611" h="3324611">
                  <a:moveTo>
                    <a:pt x="0" y="0"/>
                  </a:moveTo>
                  <a:lnTo>
                    <a:pt x="3324611" y="0"/>
                  </a:lnTo>
                  <a:lnTo>
                    <a:pt x="3324611" y="3324611"/>
                  </a:lnTo>
                  <a:lnTo>
                    <a:pt x="0" y="3324611"/>
                  </a:lnTo>
                  <a:lnTo>
                    <a:pt x="0" y="0"/>
                  </a:lnTo>
                  <a:close/>
                </a:path>
              </a:pathLst>
            </a:custGeom>
            <a:blipFill>
              <a:blip r:embed="rId12"/>
              <a:stretch>
                <a:fillRect/>
              </a:stretch>
            </a:blipFill>
            <a:ln cap="rnd">
              <a:noFill/>
              <a:prstDash val="solid"/>
              <a:round/>
            </a:ln>
          </p:spPr>
        </p:sp>
      </p:grpSp>
      <p:grpSp>
        <p:nvGrpSpPr>
          <p:cNvPr id="11" name="Group 11"/>
          <p:cNvGrpSpPr/>
          <p:nvPr/>
        </p:nvGrpSpPr>
        <p:grpSpPr>
          <a:xfrm>
            <a:off x="7917186" y="144849"/>
            <a:ext cx="2501281" cy="2501281"/>
            <a:chOff x="0" y="0"/>
            <a:chExt cx="3335042" cy="3335042"/>
          </a:xfrm>
        </p:grpSpPr>
        <p:sp>
          <p:nvSpPr>
            <p:cNvPr id="12" name="Freeform 12"/>
            <p:cNvSpPr/>
            <p:nvPr/>
          </p:nvSpPr>
          <p:spPr>
            <a:xfrm>
              <a:off x="0" y="0"/>
              <a:ext cx="3335042" cy="3335042"/>
            </a:xfrm>
            <a:custGeom>
              <a:avLst/>
              <a:gdLst/>
              <a:ahLst/>
              <a:cxnLst/>
              <a:rect l="l" t="t" r="r" b="b"/>
              <a:pathLst>
                <a:path w="3335042" h="3335042">
                  <a:moveTo>
                    <a:pt x="0" y="0"/>
                  </a:moveTo>
                  <a:lnTo>
                    <a:pt x="3335042" y="0"/>
                  </a:lnTo>
                  <a:lnTo>
                    <a:pt x="3335042" y="3335042"/>
                  </a:lnTo>
                  <a:lnTo>
                    <a:pt x="0" y="3335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431468" y="566310"/>
              <a:ext cx="2472105" cy="2202421"/>
            </a:xfrm>
            <a:custGeom>
              <a:avLst/>
              <a:gdLst/>
              <a:ahLst/>
              <a:cxnLst/>
              <a:rect l="l" t="t" r="r" b="b"/>
              <a:pathLst>
                <a:path w="2472105" h="2202421">
                  <a:moveTo>
                    <a:pt x="0" y="0"/>
                  </a:moveTo>
                  <a:lnTo>
                    <a:pt x="2472105" y="0"/>
                  </a:lnTo>
                  <a:lnTo>
                    <a:pt x="2472105" y="2202421"/>
                  </a:lnTo>
                  <a:lnTo>
                    <a:pt x="0" y="22024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14" name="Group 14"/>
          <p:cNvGrpSpPr/>
          <p:nvPr/>
        </p:nvGrpSpPr>
        <p:grpSpPr>
          <a:xfrm>
            <a:off x="11351918" y="144849"/>
            <a:ext cx="2501281" cy="2501281"/>
            <a:chOff x="0" y="0"/>
            <a:chExt cx="3335042" cy="3335042"/>
          </a:xfrm>
        </p:grpSpPr>
        <p:sp>
          <p:nvSpPr>
            <p:cNvPr id="15" name="Freeform 15"/>
            <p:cNvSpPr/>
            <p:nvPr/>
          </p:nvSpPr>
          <p:spPr>
            <a:xfrm>
              <a:off x="390143" y="530654"/>
              <a:ext cx="2554756" cy="2273733"/>
            </a:xfrm>
            <a:custGeom>
              <a:avLst/>
              <a:gdLst/>
              <a:ahLst/>
              <a:cxnLst/>
              <a:rect l="l" t="t" r="r" b="b"/>
              <a:pathLst>
                <a:path w="2554756" h="2273733">
                  <a:moveTo>
                    <a:pt x="0" y="0"/>
                  </a:moveTo>
                  <a:lnTo>
                    <a:pt x="2554756" y="0"/>
                  </a:lnTo>
                  <a:lnTo>
                    <a:pt x="2554756" y="2273733"/>
                  </a:lnTo>
                  <a:lnTo>
                    <a:pt x="0" y="227373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a:off x="0" y="0"/>
              <a:ext cx="3335042" cy="3335042"/>
            </a:xfrm>
            <a:custGeom>
              <a:avLst/>
              <a:gdLst/>
              <a:ahLst/>
              <a:cxnLst/>
              <a:rect l="l" t="t" r="r" b="b"/>
              <a:pathLst>
                <a:path w="3335042" h="3335042">
                  <a:moveTo>
                    <a:pt x="0" y="0"/>
                  </a:moveTo>
                  <a:lnTo>
                    <a:pt x="3335042" y="0"/>
                  </a:lnTo>
                  <a:lnTo>
                    <a:pt x="3335042" y="3335042"/>
                  </a:lnTo>
                  <a:lnTo>
                    <a:pt x="0" y="33350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7" name="TextBox 17"/>
          <p:cNvSpPr txBox="1"/>
          <p:nvPr/>
        </p:nvSpPr>
        <p:spPr>
          <a:xfrm>
            <a:off x="107497" y="3213041"/>
            <a:ext cx="18180503" cy="4990486"/>
          </a:xfrm>
          <a:prstGeom prst="rect">
            <a:avLst/>
          </a:prstGeom>
        </p:spPr>
        <p:txBody>
          <a:bodyPr lIns="0" tIns="0" rIns="0" bIns="0" rtlCol="0" anchor="t">
            <a:spAutoFit/>
          </a:bodyPr>
          <a:lstStyle/>
          <a:p>
            <a:pPr algn="ctr">
              <a:lnSpc>
                <a:spcPts val="8037"/>
              </a:lnSpc>
            </a:pPr>
            <a:r>
              <a:rPr lang="en-US" sz="3755" b="1" spc="559" dirty="0">
                <a:solidFill>
                  <a:srgbClr val="FFFFFF"/>
                </a:solidFill>
                <a:latin typeface="Muli Bold"/>
                <a:ea typeface="Muli Bold"/>
                <a:cs typeface="Muli Bold"/>
                <a:sym typeface="Muli Bold"/>
              </a:rPr>
              <a:t>SỰ PHÁT TRIỂN CỦA CÔNG NGHỆ KĨ THUẬT SỐ GIÚP CHÚNG TA RẤT NHIỀU TRONG ĐA LĨNH VỰC . NHƯNG NÓ CÒN LÀ "CON DAO HAI LƯỠI" NẾU CHÚNG TA KHÔNG BIẾT SỬ DỤNG ĐÚNG CÁCH . HÃY CÙNG NHÓM TỤI EM ĐI SÂU TÌM HIỂU VỀ CÁC ẢNH HƯỞNG CỦA CÔNG NGHỆ KĨ THUẬT SỐ NHÁ</a:t>
            </a: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90"/>
                                          </p:val>
                                        </p:tav>
                                        <p:tav tm="100000">
                                          <p:val>
                                            <p:fltVal val="0"/>
                                          </p:val>
                                        </p:tav>
                                      </p:tavLst>
                                    </p:anim>
                                    <p:animEffect transition="in" filter="fade">
                                      <p:cBhvr>
                                        <p:cTn id="28" dur="1000"/>
                                        <p:tgtEl>
                                          <p:spTgt spid="14"/>
                                        </p:tgtEl>
                                      </p:cBhvr>
                                    </p:animEffect>
                                  </p:childTnLst>
                                </p:cTn>
                              </p:par>
                              <p:par>
                                <p:cTn id="29" presetID="3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fltVal val="0"/>
                                          </p:val>
                                        </p:tav>
                                        <p:tav tm="100000">
                                          <p:val>
                                            <p:strVal val="#ppt_w"/>
                                          </p:val>
                                        </p:tav>
                                      </p:tavLst>
                                    </p:anim>
                                    <p:anim calcmode="lin" valueType="num">
                                      <p:cBhvr>
                                        <p:cTn id="32" dur="1000" fill="hold"/>
                                        <p:tgtEl>
                                          <p:spTgt spid="2"/>
                                        </p:tgtEl>
                                        <p:attrNameLst>
                                          <p:attrName>ppt_h</p:attrName>
                                        </p:attrNameLst>
                                      </p:cBhvr>
                                      <p:tavLst>
                                        <p:tav tm="0">
                                          <p:val>
                                            <p:fltVal val="0"/>
                                          </p:val>
                                        </p:tav>
                                        <p:tav tm="100000">
                                          <p:val>
                                            <p:strVal val="#ppt_h"/>
                                          </p:val>
                                        </p:tav>
                                      </p:tavLst>
                                    </p:anim>
                                    <p:anim calcmode="lin" valueType="num">
                                      <p:cBhvr>
                                        <p:cTn id="33" dur="1000" fill="hold"/>
                                        <p:tgtEl>
                                          <p:spTgt spid="2"/>
                                        </p:tgtEl>
                                        <p:attrNameLst>
                                          <p:attrName>style.rotation</p:attrName>
                                        </p:attrNameLst>
                                      </p:cBhvr>
                                      <p:tavLst>
                                        <p:tav tm="0">
                                          <p:val>
                                            <p:fltVal val="90"/>
                                          </p:val>
                                        </p:tav>
                                        <p:tav tm="100000">
                                          <p:val>
                                            <p:fltVal val="0"/>
                                          </p:val>
                                        </p:tav>
                                      </p:tavLst>
                                    </p:anim>
                                    <p:animEffect transition="in" filter="fade">
                                      <p:cBhvr>
                                        <p:cTn id="34" dur="1000"/>
                                        <p:tgtEl>
                                          <p:spTgt spid="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style.rotation</p:attrName>
                                        </p:attrNameLst>
                                      </p:cBhvr>
                                      <p:tavLst>
                                        <p:tav tm="0">
                                          <p:val>
                                            <p:fltVal val="90"/>
                                          </p:val>
                                        </p:tav>
                                        <p:tav tm="100000">
                                          <p:val>
                                            <p:fltVal val="0"/>
                                          </p:val>
                                        </p:tav>
                                      </p:tavLst>
                                    </p:anim>
                                    <p:animEffect transition="in" filter="fade">
                                      <p:cBhvr>
                                        <p:cTn id="4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574">
                <a:alpha val="100000"/>
              </a:srgbClr>
            </a:gs>
            <a:gs pos="100000">
              <a:srgbClr val="A890CC">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rot="-6361503">
            <a:off x="-4738610" y="2005548"/>
            <a:ext cx="20003232" cy="12109377"/>
          </a:xfrm>
          <a:custGeom>
            <a:avLst/>
            <a:gdLst/>
            <a:ahLst/>
            <a:cxnLst/>
            <a:rect l="l" t="t" r="r" b="b"/>
            <a:pathLst>
              <a:path w="20003232" h="12109377">
                <a:moveTo>
                  <a:pt x="0" y="0"/>
                </a:moveTo>
                <a:lnTo>
                  <a:pt x="20003232" y="0"/>
                </a:lnTo>
                <a:lnTo>
                  <a:pt x="20003232" y="12109377"/>
                </a:lnTo>
                <a:lnTo>
                  <a:pt x="0" y="12109377"/>
                </a:lnTo>
                <a:lnTo>
                  <a:pt x="0" y="0"/>
                </a:lnTo>
                <a:close/>
              </a:path>
            </a:pathLst>
          </a:custGeom>
          <a:blipFill>
            <a:blip r:embed="rId2"/>
            <a:stretch>
              <a:fillRect l="-60570" r="-60570"/>
            </a:stretch>
          </a:blipFill>
          <a:ln cap="sq">
            <a:noFill/>
            <a:prstDash val="solid"/>
            <a:miter/>
          </a:ln>
        </p:spPr>
      </p:sp>
      <p:grpSp>
        <p:nvGrpSpPr>
          <p:cNvPr id="3" name="Group 3"/>
          <p:cNvGrpSpPr/>
          <p:nvPr/>
        </p:nvGrpSpPr>
        <p:grpSpPr>
          <a:xfrm>
            <a:off x="0" y="287431"/>
            <a:ext cx="6422380" cy="9999569"/>
            <a:chOff x="0" y="0"/>
            <a:chExt cx="6493311" cy="10110008"/>
          </a:xfrm>
        </p:grpSpPr>
        <p:sp>
          <p:nvSpPr>
            <p:cNvPr id="4" name="Freeform 4"/>
            <p:cNvSpPr/>
            <p:nvPr/>
          </p:nvSpPr>
          <p:spPr>
            <a:xfrm>
              <a:off x="-8128" y="-15494"/>
              <a:ext cx="7325797" cy="10183794"/>
            </a:xfrm>
            <a:custGeom>
              <a:avLst/>
              <a:gdLst/>
              <a:ahLst/>
              <a:cxnLst/>
              <a:rect l="l" t="t" r="r" b="b"/>
              <a:pathLst>
                <a:path w="7325797" h="10183794">
                  <a:moveTo>
                    <a:pt x="2342395" y="10095801"/>
                  </a:moveTo>
                  <a:cubicBezTo>
                    <a:pt x="1616501" y="10057816"/>
                    <a:pt x="708951" y="10183794"/>
                    <a:pt x="11354" y="10037813"/>
                  </a:cubicBezTo>
                  <a:cubicBezTo>
                    <a:pt x="32466" y="6705459"/>
                    <a:pt x="0" y="3381792"/>
                    <a:pt x="10767" y="44791"/>
                  </a:cubicBezTo>
                  <a:cubicBezTo>
                    <a:pt x="1766929" y="20949"/>
                    <a:pt x="3694044" y="0"/>
                    <a:pt x="5434811" y="49034"/>
                  </a:cubicBezTo>
                  <a:cubicBezTo>
                    <a:pt x="5430706" y="419991"/>
                    <a:pt x="5612949" y="875000"/>
                    <a:pt x="5768948" y="1621360"/>
                  </a:cubicBezTo>
                  <a:cubicBezTo>
                    <a:pt x="5846801" y="2298216"/>
                    <a:pt x="5791967" y="3146610"/>
                    <a:pt x="5951191" y="3801241"/>
                  </a:cubicBezTo>
                  <a:cubicBezTo>
                    <a:pt x="5908966" y="3862259"/>
                    <a:pt x="6042973" y="4021674"/>
                    <a:pt x="6050010" y="4137245"/>
                  </a:cubicBezTo>
                  <a:cubicBezTo>
                    <a:pt x="6026552" y="4442133"/>
                    <a:pt x="6142525" y="4559926"/>
                    <a:pt x="6172141" y="4995943"/>
                  </a:cubicBezTo>
                  <a:cubicBezTo>
                    <a:pt x="6208062" y="4977354"/>
                    <a:pt x="6155573" y="5237590"/>
                    <a:pt x="6184896" y="5502069"/>
                  </a:cubicBezTo>
                  <a:cubicBezTo>
                    <a:pt x="6193693" y="5686335"/>
                    <a:pt x="6283715" y="5961928"/>
                    <a:pt x="6286354" y="6147002"/>
                  </a:cubicBezTo>
                  <a:cubicBezTo>
                    <a:pt x="6267441" y="6542609"/>
                    <a:pt x="6291926" y="7020046"/>
                    <a:pt x="6265095" y="7489400"/>
                  </a:cubicBezTo>
                  <a:cubicBezTo>
                    <a:pt x="6311573" y="7719733"/>
                    <a:pt x="6404673" y="8107258"/>
                    <a:pt x="6467718" y="8727339"/>
                  </a:cubicBezTo>
                  <a:cubicBezTo>
                    <a:pt x="6468011" y="9058898"/>
                    <a:pt x="6391624" y="9277715"/>
                    <a:pt x="6500853" y="9825260"/>
                  </a:cubicBezTo>
                  <a:cubicBezTo>
                    <a:pt x="6338843" y="10162840"/>
                    <a:pt x="7325797" y="10119440"/>
                    <a:pt x="2342395" y="10095801"/>
                  </a:cubicBezTo>
                  <a:close/>
                </a:path>
              </a:pathLst>
            </a:custGeom>
            <a:blipFill>
              <a:blip r:embed="rId3"/>
              <a:stretch>
                <a:fillRect l="-78755" r="-58944" b="-1940"/>
              </a:stretch>
            </a:blipFill>
          </p:spPr>
        </p:sp>
      </p:grpSp>
      <p:grpSp>
        <p:nvGrpSpPr>
          <p:cNvPr id="5" name="Group 5"/>
          <p:cNvGrpSpPr/>
          <p:nvPr/>
        </p:nvGrpSpPr>
        <p:grpSpPr>
          <a:xfrm>
            <a:off x="16265741" y="287431"/>
            <a:ext cx="2022259" cy="2022259"/>
            <a:chOff x="0" y="0"/>
            <a:chExt cx="2696345" cy="2696345"/>
          </a:xfrm>
        </p:grpSpPr>
        <p:sp>
          <p:nvSpPr>
            <p:cNvPr id="6" name="Freeform 6"/>
            <p:cNvSpPr/>
            <p:nvPr/>
          </p:nvSpPr>
          <p:spPr>
            <a:xfrm>
              <a:off x="338733" y="461701"/>
              <a:ext cx="2018878" cy="1772942"/>
            </a:xfrm>
            <a:custGeom>
              <a:avLst/>
              <a:gdLst/>
              <a:ahLst/>
              <a:cxnLst/>
              <a:rect l="l" t="t" r="r" b="b"/>
              <a:pathLst>
                <a:path w="2018878" h="1772942">
                  <a:moveTo>
                    <a:pt x="0" y="0"/>
                  </a:moveTo>
                  <a:lnTo>
                    <a:pt x="2018879" y="0"/>
                  </a:lnTo>
                  <a:lnTo>
                    <a:pt x="2018879" y="1772943"/>
                  </a:lnTo>
                  <a:lnTo>
                    <a:pt x="0" y="1772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0"/>
              <a:ext cx="2696345" cy="2696345"/>
            </a:xfrm>
            <a:custGeom>
              <a:avLst/>
              <a:gdLst/>
              <a:ahLst/>
              <a:cxnLst/>
              <a:rect l="l" t="t" r="r" b="b"/>
              <a:pathLst>
                <a:path w="2696345" h="2696345">
                  <a:moveTo>
                    <a:pt x="0" y="0"/>
                  </a:moveTo>
                  <a:lnTo>
                    <a:pt x="2696345" y="0"/>
                  </a:lnTo>
                  <a:lnTo>
                    <a:pt x="2696345" y="2696345"/>
                  </a:lnTo>
                  <a:lnTo>
                    <a:pt x="0" y="2696345"/>
                  </a:lnTo>
                  <a:lnTo>
                    <a:pt x="0" y="0"/>
                  </a:lnTo>
                  <a:close/>
                </a:path>
              </a:pathLst>
            </a:custGeom>
            <a:blipFill>
              <a:blip r:embed="rId6"/>
              <a:stretch>
                <a:fillRect/>
              </a:stretch>
            </a:blipFill>
            <a:ln cap="rnd">
              <a:noFill/>
              <a:prstDash val="solid"/>
              <a:round/>
            </a:ln>
          </p:spPr>
        </p:sp>
      </p:grpSp>
      <p:grpSp>
        <p:nvGrpSpPr>
          <p:cNvPr id="8" name="Group 8"/>
          <p:cNvGrpSpPr/>
          <p:nvPr/>
        </p:nvGrpSpPr>
        <p:grpSpPr>
          <a:xfrm>
            <a:off x="6906524" y="521474"/>
            <a:ext cx="9359217" cy="1554173"/>
            <a:chOff x="0" y="0"/>
            <a:chExt cx="12478956" cy="2072230"/>
          </a:xfrm>
        </p:grpSpPr>
        <p:grpSp>
          <p:nvGrpSpPr>
            <p:cNvPr id="9" name="Group 9"/>
            <p:cNvGrpSpPr/>
            <p:nvPr/>
          </p:nvGrpSpPr>
          <p:grpSpPr>
            <a:xfrm rot="-10800000">
              <a:off x="0" y="0"/>
              <a:ext cx="12478956" cy="2072230"/>
              <a:chOff x="0" y="0"/>
              <a:chExt cx="2447338" cy="406400"/>
            </a:xfrm>
          </p:grpSpPr>
          <p:sp>
            <p:nvSpPr>
              <p:cNvPr id="10" name="Freeform 10"/>
              <p:cNvSpPr/>
              <p:nvPr/>
            </p:nvSpPr>
            <p:spPr>
              <a:xfrm>
                <a:off x="0" y="0"/>
                <a:ext cx="2447338" cy="406400"/>
              </a:xfrm>
              <a:custGeom>
                <a:avLst/>
                <a:gdLst/>
                <a:ahLst/>
                <a:cxnLst/>
                <a:rect l="l" t="t" r="r" b="b"/>
                <a:pathLst>
                  <a:path w="2447338" h="406400">
                    <a:moveTo>
                      <a:pt x="2244138" y="0"/>
                    </a:moveTo>
                    <a:lnTo>
                      <a:pt x="0" y="0"/>
                    </a:lnTo>
                    <a:lnTo>
                      <a:pt x="0" y="406400"/>
                    </a:lnTo>
                    <a:lnTo>
                      <a:pt x="2244138" y="406400"/>
                    </a:lnTo>
                    <a:lnTo>
                      <a:pt x="2447338" y="203200"/>
                    </a:lnTo>
                    <a:lnTo>
                      <a:pt x="2244138" y="0"/>
                    </a:lnTo>
                    <a:close/>
                  </a:path>
                </a:pathLst>
              </a:custGeom>
              <a:solidFill>
                <a:srgbClr val="DEB8F0"/>
              </a:solidFill>
            </p:spPr>
          </p:sp>
          <p:sp>
            <p:nvSpPr>
              <p:cNvPr id="11" name="TextBox 11"/>
              <p:cNvSpPr txBox="1"/>
              <p:nvPr/>
            </p:nvSpPr>
            <p:spPr>
              <a:xfrm>
                <a:off x="0" y="-38100"/>
                <a:ext cx="2333038" cy="444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232160" y="213603"/>
              <a:ext cx="10445395" cy="1702175"/>
            </a:xfrm>
            <a:prstGeom prst="rect">
              <a:avLst/>
            </a:prstGeom>
          </p:spPr>
          <p:txBody>
            <a:bodyPr lIns="0" tIns="0" rIns="0" bIns="0" rtlCol="0" anchor="t">
              <a:spAutoFit/>
            </a:bodyPr>
            <a:lstStyle/>
            <a:p>
              <a:pPr algn="ctr">
                <a:lnSpc>
                  <a:spcPts val="9711"/>
                </a:lnSpc>
                <a:spcBef>
                  <a:spcPct val="0"/>
                </a:spcBef>
              </a:pPr>
              <a:r>
                <a:rPr lang="en-US" sz="8671" b="1" spc="-424">
                  <a:solidFill>
                    <a:srgbClr val="77478F"/>
                  </a:solidFill>
                  <a:latin typeface="Dancing Script Bold"/>
                  <a:ea typeface="Dancing Script Bold"/>
                  <a:cs typeface="Dancing Script Bold"/>
                  <a:sym typeface="Dancing Script Bold"/>
                </a:rPr>
                <a:t>Về tâm lý - cuộc sống </a:t>
              </a:r>
            </a:p>
          </p:txBody>
        </p:sp>
      </p:grpSp>
      <p:sp>
        <p:nvSpPr>
          <p:cNvPr id="13" name="TextBox 13"/>
          <p:cNvSpPr txBox="1"/>
          <p:nvPr/>
        </p:nvSpPr>
        <p:spPr>
          <a:xfrm>
            <a:off x="7260504" y="2836971"/>
            <a:ext cx="10268838" cy="5441055"/>
          </a:xfrm>
          <a:prstGeom prst="rect">
            <a:avLst/>
          </a:prstGeom>
        </p:spPr>
        <p:txBody>
          <a:bodyPr lIns="0" tIns="0" rIns="0" bIns="0" rtlCol="0" anchor="t">
            <a:spAutoFit/>
          </a:bodyPr>
          <a:lstStyle/>
          <a:p>
            <a:pPr algn="ctr">
              <a:lnSpc>
                <a:spcPts val="8737"/>
              </a:lnSpc>
            </a:pPr>
            <a:r>
              <a:rPr lang="en-US" sz="5109" b="1" spc="-250">
                <a:solidFill>
                  <a:srgbClr val="FF8DD3"/>
                </a:solidFill>
                <a:latin typeface="Muli Bold"/>
                <a:ea typeface="Muli Bold"/>
                <a:cs typeface="Muli Bold"/>
                <a:sym typeface="Muli Bold"/>
              </a:rPr>
              <a:t>Quá coi trọng sống ảo và cuộc sống đầy hoà nhoáng của người khác, để rồi quên đi những giá trị cốt lõi tuyệt vời của bản thân và dần thiếu trân trọng những gì mình đang có </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574">
                <a:alpha val="100000"/>
              </a:srgbClr>
            </a:gs>
            <a:gs pos="100000">
              <a:srgbClr val="A890CC">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422340">
            <a:off x="11862735" y="-675251"/>
            <a:ext cx="7210191" cy="12442900"/>
            <a:chOff x="0" y="0"/>
            <a:chExt cx="655645" cy="1131471"/>
          </a:xfrm>
        </p:grpSpPr>
        <p:sp>
          <p:nvSpPr>
            <p:cNvPr id="3" name="Freeform 3"/>
            <p:cNvSpPr/>
            <p:nvPr/>
          </p:nvSpPr>
          <p:spPr>
            <a:xfrm>
              <a:off x="0" y="0"/>
              <a:ext cx="655645" cy="1131471"/>
            </a:xfrm>
            <a:custGeom>
              <a:avLst/>
              <a:gdLst/>
              <a:ahLst/>
              <a:cxnLst/>
              <a:rect l="l" t="t" r="r" b="b"/>
              <a:pathLst>
                <a:path w="655645" h="1131471">
                  <a:moveTo>
                    <a:pt x="203200" y="0"/>
                  </a:moveTo>
                  <a:lnTo>
                    <a:pt x="655645" y="0"/>
                  </a:lnTo>
                  <a:lnTo>
                    <a:pt x="452445" y="1131471"/>
                  </a:lnTo>
                  <a:lnTo>
                    <a:pt x="0" y="1131471"/>
                  </a:lnTo>
                  <a:lnTo>
                    <a:pt x="203200" y="0"/>
                  </a:lnTo>
                  <a:close/>
                </a:path>
              </a:pathLst>
            </a:custGeom>
            <a:gradFill rotWithShape="1">
              <a:gsLst>
                <a:gs pos="0">
                  <a:srgbClr val="59B6F7">
                    <a:alpha val="100000"/>
                  </a:srgbClr>
                </a:gs>
                <a:gs pos="50000">
                  <a:srgbClr val="E8AAD7">
                    <a:alpha val="100000"/>
                  </a:srgbClr>
                </a:gs>
                <a:gs pos="100000">
                  <a:srgbClr val="53F1AA">
                    <a:alpha val="100000"/>
                  </a:srgbClr>
                </a:gs>
              </a:gsLst>
              <a:path path="circle">
                <a:fillToRect l="50000" t="50000" r="50000" b="50000"/>
              </a:path>
            </a:gradFill>
          </p:spPr>
        </p:sp>
        <p:sp>
          <p:nvSpPr>
            <p:cNvPr id="4" name="TextBox 4"/>
            <p:cNvSpPr txBox="1"/>
            <p:nvPr/>
          </p:nvSpPr>
          <p:spPr>
            <a:xfrm>
              <a:off x="101600" y="-38100"/>
              <a:ext cx="452445" cy="1169571"/>
            </a:xfrm>
            <a:prstGeom prst="rect">
              <a:avLst/>
            </a:prstGeom>
          </p:spPr>
          <p:txBody>
            <a:bodyPr lIns="50800" tIns="50800" rIns="50800" bIns="50800" rtlCol="0" anchor="ctr"/>
            <a:lstStyle/>
            <a:p>
              <a:pPr algn="ctr">
                <a:lnSpc>
                  <a:spcPts val="2640"/>
                </a:lnSpc>
              </a:pPr>
              <a:endParaRPr/>
            </a:p>
          </p:txBody>
        </p:sp>
      </p:grpSp>
      <p:grpSp>
        <p:nvGrpSpPr>
          <p:cNvPr id="5" name="Group 5"/>
          <p:cNvGrpSpPr/>
          <p:nvPr/>
        </p:nvGrpSpPr>
        <p:grpSpPr>
          <a:xfrm>
            <a:off x="12320192" y="384182"/>
            <a:ext cx="6300420" cy="4553848"/>
            <a:chOff x="0" y="0"/>
            <a:chExt cx="843405" cy="609600"/>
          </a:xfrm>
        </p:grpSpPr>
        <p:sp>
          <p:nvSpPr>
            <p:cNvPr id="6" name="Freeform 6"/>
            <p:cNvSpPr/>
            <p:nvPr/>
          </p:nvSpPr>
          <p:spPr>
            <a:xfrm>
              <a:off x="0" y="0"/>
              <a:ext cx="843405" cy="609600"/>
            </a:xfrm>
            <a:custGeom>
              <a:avLst/>
              <a:gdLst/>
              <a:ahLst/>
              <a:cxnLst/>
              <a:rect l="l" t="t" r="r" b="b"/>
              <a:pathLst>
                <a:path w="843405" h="609600">
                  <a:moveTo>
                    <a:pt x="203200" y="0"/>
                  </a:moveTo>
                  <a:lnTo>
                    <a:pt x="843405" y="0"/>
                  </a:lnTo>
                  <a:lnTo>
                    <a:pt x="640205" y="609600"/>
                  </a:lnTo>
                  <a:lnTo>
                    <a:pt x="0" y="609600"/>
                  </a:lnTo>
                  <a:lnTo>
                    <a:pt x="203200" y="0"/>
                  </a:lnTo>
                  <a:close/>
                </a:path>
              </a:pathLst>
            </a:custGeom>
            <a:blipFill>
              <a:blip r:embed="rId2"/>
              <a:stretch>
                <a:fillRect l="-3838" r="-3838"/>
              </a:stretch>
            </a:blipFill>
          </p:spPr>
        </p:sp>
      </p:grpSp>
      <p:grpSp>
        <p:nvGrpSpPr>
          <p:cNvPr id="7" name="Group 7"/>
          <p:cNvGrpSpPr/>
          <p:nvPr/>
        </p:nvGrpSpPr>
        <p:grpSpPr>
          <a:xfrm>
            <a:off x="10626269" y="5143500"/>
            <a:ext cx="6633031" cy="4553848"/>
            <a:chOff x="0" y="0"/>
            <a:chExt cx="887930" cy="609600"/>
          </a:xfrm>
        </p:grpSpPr>
        <p:sp>
          <p:nvSpPr>
            <p:cNvPr id="8" name="Freeform 8"/>
            <p:cNvSpPr/>
            <p:nvPr/>
          </p:nvSpPr>
          <p:spPr>
            <a:xfrm>
              <a:off x="0" y="0"/>
              <a:ext cx="887930" cy="609600"/>
            </a:xfrm>
            <a:custGeom>
              <a:avLst/>
              <a:gdLst/>
              <a:ahLst/>
              <a:cxnLst/>
              <a:rect l="l" t="t" r="r" b="b"/>
              <a:pathLst>
                <a:path w="887930" h="609600">
                  <a:moveTo>
                    <a:pt x="203200" y="0"/>
                  </a:moveTo>
                  <a:lnTo>
                    <a:pt x="887930" y="0"/>
                  </a:lnTo>
                  <a:lnTo>
                    <a:pt x="684730" y="609600"/>
                  </a:lnTo>
                  <a:lnTo>
                    <a:pt x="0" y="609600"/>
                  </a:lnTo>
                  <a:lnTo>
                    <a:pt x="203200" y="0"/>
                  </a:lnTo>
                  <a:close/>
                </a:path>
              </a:pathLst>
            </a:custGeom>
            <a:blipFill>
              <a:blip r:embed="rId3"/>
              <a:stretch>
                <a:fillRect l="-1522" r="-1522"/>
              </a:stretch>
            </a:blipFill>
          </p:spPr>
        </p:sp>
      </p:grpSp>
      <p:grpSp>
        <p:nvGrpSpPr>
          <p:cNvPr id="9" name="Group 9"/>
          <p:cNvGrpSpPr/>
          <p:nvPr/>
        </p:nvGrpSpPr>
        <p:grpSpPr>
          <a:xfrm>
            <a:off x="0" y="269217"/>
            <a:ext cx="12255216" cy="1518967"/>
            <a:chOff x="0" y="0"/>
            <a:chExt cx="2525053" cy="312966"/>
          </a:xfrm>
        </p:grpSpPr>
        <p:sp>
          <p:nvSpPr>
            <p:cNvPr id="10" name="Freeform 10"/>
            <p:cNvSpPr/>
            <p:nvPr/>
          </p:nvSpPr>
          <p:spPr>
            <a:xfrm>
              <a:off x="0" y="0"/>
              <a:ext cx="2525053" cy="312966"/>
            </a:xfrm>
            <a:custGeom>
              <a:avLst/>
              <a:gdLst/>
              <a:ahLst/>
              <a:cxnLst/>
              <a:rect l="l" t="t" r="r" b="b"/>
              <a:pathLst>
                <a:path w="2525053" h="312966">
                  <a:moveTo>
                    <a:pt x="2321853" y="0"/>
                  </a:moveTo>
                  <a:lnTo>
                    <a:pt x="0" y="0"/>
                  </a:lnTo>
                  <a:lnTo>
                    <a:pt x="0" y="312966"/>
                  </a:lnTo>
                  <a:lnTo>
                    <a:pt x="2321853" y="312966"/>
                  </a:lnTo>
                  <a:lnTo>
                    <a:pt x="2525053" y="156483"/>
                  </a:lnTo>
                  <a:lnTo>
                    <a:pt x="2321853" y="0"/>
                  </a:lnTo>
                  <a:close/>
                </a:path>
              </a:pathLst>
            </a:custGeom>
            <a:gradFill rotWithShape="1">
              <a:gsLst>
                <a:gs pos="0">
                  <a:srgbClr val="5CE1E6">
                    <a:alpha val="100000"/>
                  </a:srgbClr>
                </a:gs>
                <a:gs pos="100000">
                  <a:srgbClr val="CBFFA7">
                    <a:alpha val="100000"/>
                  </a:srgbClr>
                </a:gs>
              </a:gsLst>
              <a:lin ang="0"/>
            </a:gradFill>
          </p:spPr>
        </p:sp>
        <p:sp>
          <p:nvSpPr>
            <p:cNvPr id="11" name="TextBox 11"/>
            <p:cNvSpPr txBox="1"/>
            <p:nvPr/>
          </p:nvSpPr>
          <p:spPr>
            <a:xfrm>
              <a:off x="0" y="-38100"/>
              <a:ext cx="2410753" cy="351066"/>
            </a:xfrm>
            <a:prstGeom prst="rect">
              <a:avLst/>
            </a:prstGeom>
          </p:spPr>
          <p:txBody>
            <a:bodyPr lIns="50800" tIns="50800" rIns="50800" bIns="50800" rtlCol="0" anchor="ctr"/>
            <a:lstStyle/>
            <a:p>
              <a:pPr algn="ctr">
                <a:lnSpc>
                  <a:spcPts val="2640"/>
                </a:lnSpc>
              </a:pPr>
              <a:endParaRPr/>
            </a:p>
          </p:txBody>
        </p:sp>
      </p:grpSp>
      <p:sp>
        <p:nvSpPr>
          <p:cNvPr id="12" name="TextBox 12"/>
          <p:cNvSpPr txBox="1"/>
          <p:nvPr/>
        </p:nvSpPr>
        <p:spPr>
          <a:xfrm>
            <a:off x="-2972804" y="222257"/>
            <a:ext cx="18200825" cy="1450960"/>
          </a:xfrm>
          <a:prstGeom prst="rect">
            <a:avLst/>
          </a:prstGeom>
        </p:spPr>
        <p:txBody>
          <a:bodyPr lIns="0" tIns="0" rIns="0" bIns="0" rtlCol="0" anchor="t">
            <a:spAutoFit/>
          </a:bodyPr>
          <a:lstStyle/>
          <a:p>
            <a:pPr algn="ctr">
              <a:lnSpc>
                <a:spcPts val="11899"/>
              </a:lnSpc>
              <a:spcBef>
                <a:spcPct val="0"/>
              </a:spcBef>
            </a:pPr>
            <a:r>
              <a:rPr lang="en-US" sz="8499" dirty="0" err="1">
                <a:solidFill>
                  <a:srgbClr val="536838"/>
                </a:solidFill>
                <a:latin typeface="Sigmar One"/>
                <a:ea typeface="Sigmar One"/>
                <a:cs typeface="Sigmar One"/>
                <a:sym typeface="Sigmar One"/>
              </a:rPr>
              <a:t>Về</a:t>
            </a:r>
            <a:r>
              <a:rPr lang="en-US" sz="8499" dirty="0">
                <a:solidFill>
                  <a:srgbClr val="536838"/>
                </a:solidFill>
                <a:latin typeface="Sigmar One"/>
                <a:ea typeface="Sigmar One"/>
                <a:cs typeface="Sigmar One"/>
                <a:sym typeface="Sigmar One"/>
              </a:rPr>
              <a:t> </a:t>
            </a:r>
            <a:r>
              <a:rPr lang="en-US" sz="8499" dirty="0" err="1">
                <a:solidFill>
                  <a:srgbClr val="536838"/>
                </a:solidFill>
                <a:latin typeface="Sigmar One"/>
                <a:ea typeface="Sigmar One"/>
                <a:cs typeface="Sigmar One"/>
                <a:sym typeface="Sigmar One"/>
              </a:rPr>
              <a:t>thể</a:t>
            </a:r>
            <a:r>
              <a:rPr lang="en-US" sz="8499" dirty="0">
                <a:solidFill>
                  <a:srgbClr val="536838"/>
                </a:solidFill>
                <a:latin typeface="Sigmar One"/>
                <a:ea typeface="Sigmar One"/>
                <a:cs typeface="Sigmar One"/>
                <a:sym typeface="Sigmar One"/>
              </a:rPr>
              <a:t> </a:t>
            </a:r>
            <a:r>
              <a:rPr lang="en-US" sz="8499" dirty="0" err="1">
                <a:solidFill>
                  <a:srgbClr val="536838"/>
                </a:solidFill>
                <a:latin typeface="Sigmar One"/>
                <a:ea typeface="Sigmar One"/>
                <a:cs typeface="Sigmar One"/>
                <a:sym typeface="Sigmar One"/>
              </a:rPr>
              <a:t>chất</a:t>
            </a:r>
            <a:r>
              <a:rPr lang="en-US" sz="8499" dirty="0">
                <a:solidFill>
                  <a:srgbClr val="536838"/>
                </a:solidFill>
                <a:latin typeface="Sigmar One"/>
                <a:ea typeface="Sigmar One"/>
                <a:cs typeface="Sigmar One"/>
                <a:sym typeface="Sigmar One"/>
              </a:rPr>
              <a:t> </a:t>
            </a:r>
          </a:p>
        </p:txBody>
      </p:sp>
      <p:sp>
        <p:nvSpPr>
          <p:cNvPr id="13" name="TextBox 13"/>
          <p:cNvSpPr txBox="1"/>
          <p:nvPr/>
        </p:nvSpPr>
        <p:spPr>
          <a:xfrm>
            <a:off x="0" y="2718256"/>
            <a:ext cx="11104526" cy="6536366"/>
          </a:xfrm>
          <a:prstGeom prst="rect">
            <a:avLst/>
          </a:prstGeom>
        </p:spPr>
        <p:txBody>
          <a:bodyPr lIns="0" tIns="0" rIns="0" bIns="0" rtlCol="0" anchor="t">
            <a:spAutoFit/>
          </a:bodyPr>
          <a:lstStyle/>
          <a:p>
            <a:pPr algn="ctr">
              <a:lnSpc>
                <a:spcPts val="8624"/>
              </a:lnSpc>
              <a:spcBef>
                <a:spcPct val="0"/>
              </a:spcBef>
            </a:pPr>
            <a:r>
              <a:rPr lang="en-US" sz="7700" b="1" spc="-377" dirty="0" err="1">
                <a:solidFill>
                  <a:srgbClr val="A6F344"/>
                </a:solidFill>
                <a:latin typeface="Muli Bold"/>
                <a:ea typeface="Muli Bold"/>
                <a:cs typeface="Muli Bold"/>
                <a:sym typeface="Muli Bold"/>
              </a:rPr>
              <a:t>Xem</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thiết</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bị</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điện</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tử</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quá</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nhiều</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gây</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mỏi</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mắt</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và</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giảm</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thị</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lực</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ngồi</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sai</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tư</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thế</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trước</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máy</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tính</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thường</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xuyên</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có</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thể</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gây</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đau</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mỏi</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cổ</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vẹo</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cột</a:t>
            </a:r>
            <a:r>
              <a:rPr lang="en-US" sz="7700" b="1" spc="-377" dirty="0">
                <a:solidFill>
                  <a:srgbClr val="A6F344"/>
                </a:solidFill>
                <a:latin typeface="Muli Bold"/>
                <a:ea typeface="Muli Bold"/>
                <a:cs typeface="Muli Bold"/>
                <a:sym typeface="Muli Bold"/>
              </a:rPr>
              <a:t> </a:t>
            </a:r>
            <a:r>
              <a:rPr lang="en-US" sz="7700" b="1" spc="-377" dirty="0" err="1">
                <a:solidFill>
                  <a:srgbClr val="A6F344"/>
                </a:solidFill>
                <a:latin typeface="Muli Bold"/>
                <a:ea typeface="Muli Bold"/>
                <a:cs typeface="Muli Bold"/>
                <a:sym typeface="Muli Bold"/>
              </a:rPr>
              <a:t>sống</a:t>
            </a:r>
            <a:r>
              <a:rPr lang="en-US" sz="7700" b="1" spc="-377" dirty="0">
                <a:solidFill>
                  <a:srgbClr val="A6F344"/>
                </a:solidFill>
                <a:latin typeface="Muli Bold"/>
                <a:ea typeface="Muli Bold"/>
                <a:cs typeface="Muli Bold"/>
                <a:sym typeface="Muli Bold"/>
              </a:rPr>
              <a:t>,... </a:t>
            </a: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80">
                                          <p:stCondLst>
                                            <p:cond delay="0"/>
                                          </p:stCondLst>
                                        </p:cTn>
                                        <p:tgtEl>
                                          <p:spTgt spid="13"/>
                                        </p:tgtEl>
                                      </p:cBhvr>
                                    </p:animEffect>
                                    <p:anim calcmode="lin" valueType="num">
                                      <p:cBhvr>
                                        <p:cTn id="1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7" dur="26">
                                          <p:stCondLst>
                                            <p:cond delay="650"/>
                                          </p:stCondLst>
                                        </p:cTn>
                                        <p:tgtEl>
                                          <p:spTgt spid="13"/>
                                        </p:tgtEl>
                                      </p:cBhvr>
                                      <p:to x="100000" y="60000"/>
                                    </p:animScale>
                                    <p:animScale>
                                      <p:cBhvr>
                                        <p:cTn id="18" dur="166" decel="50000">
                                          <p:stCondLst>
                                            <p:cond delay="676"/>
                                          </p:stCondLst>
                                        </p:cTn>
                                        <p:tgtEl>
                                          <p:spTgt spid="13"/>
                                        </p:tgtEl>
                                      </p:cBhvr>
                                      <p:to x="100000" y="100000"/>
                                    </p:animScale>
                                    <p:animScale>
                                      <p:cBhvr>
                                        <p:cTn id="19" dur="26">
                                          <p:stCondLst>
                                            <p:cond delay="1312"/>
                                          </p:stCondLst>
                                        </p:cTn>
                                        <p:tgtEl>
                                          <p:spTgt spid="13"/>
                                        </p:tgtEl>
                                      </p:cBhvr>
                                      <p:to x="100000" y="80000"/>
                                    </p:animScale>
                                    <p:animScale>
                                      <p:cBhvr>
                                        <p:cTn id="20" dur="166" decel="50000">
                                          <p:stCondLst>
                                            <p:cond delay="1338"/>
                                          </p:stCondLst>
                                        </p:cTn>
                                        <p:tgtEl>
                                          <p:spTgt spid="13"/>
                                        </p:tgtEl>
                                      </p:cBhvr>
                                      <p:to x="100000" y="100000"/>
                                    </p:animScale>
                                    <p:animScale>
                                      <p:cBhvr>
                                        <p:cTn id="21" dur="26">
                                          <p:stCondLst>
                                            <p:cond delay="1642"/>
                                          </p:stCondLst>
                                        </p:cTn>
                                        <p:tgtEl>
                                          <p:spTgt spid="13"/>
                                        </p:tgtEl>
                                      </p:cBhvr>
                                      <p:to x="100000" y="90000"/>
                                    </p:animScale>
                                    <p:animScale>
                                      <p:cBhvr>
                                        <p:cTn id="22" dur="166" decel="50000">
                                          <p:stCondLst>
                                            <p:cond delay="1668"/>
                                          </p:stCondLst>
                                        </p:cTn>
                                        <p:tgtEl>
                                          <p:spTgt spid="13"/>
                                        </p:tgtEl>
                                      </p:cBhvr>
                                      <p:to x="100000" y="100000"/>
                                    </p:animScale>
                                    <p:animScale>
                                      <p:cBhvr>
                                        <p:cTn id="23" dur="26">
                                          <p:stCondLst>
                                            <p:cond delay="1808"/>
                                          </p:stCondLst>
                                        </p:cTn>
                                        <p:tgtEl>
                                          <p:spTgt spid="13"/>
                                        </p:tgtEl>
                                      </p:cBhvr>
                                      <p:to x="100000" y="95000"/>
                                    </p:animScale>
                                    <p:animScale>
                                      <p:cBhvr>
                                        <p:cTn id="24" dur="166" decel="50000">
                                          <p:stCondLst>
                                            <p:cond delay="1834"/>
                                          </p:stCondLst>
                                        </p:cTn>
                                        <p:tgtEl>
                                          <p:spTgt spid="13"/>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80">
                                          <p:stCondLst>
                                            <p:cond delay="0"/>
                                          </p:stCondLst>
                                        </p:cTn>
                                        <p:tgtEl>
                                          <p:spTgt spid="5"/>
                                        </p:tgtEl>
                                      </p:cBhvr>
                                    </p:animEffect>
                                    <p:anim calcmode="lin" valueType="num">
                                      <p:cBhvr>
                                        <p:cTn id="2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3" dur="26">
                                          <p:stCondLst>
                                            <p:cond delay="650"/>
                                          </p:stCondLst>
                                        </p:cTn>
                                        <p:tgtEl>
                                          <p:spTgt spid="5"/>
                                        </p:tgtEl>
                                      </p:cBhvr>
                                      <p:to x="100000" y="60000"/>
                                    </p:animScale>
                                    <p:animScale>
                                      <p:cBhvr>
                                        <p:cTn id="34" dur="166" decel="50000">
                                          <p:stCondLst>
                                            <p:cond delay="676"/>
                                          </p:stCondLst>
                                        </p:cTn>
                                        <p:tgtEl>
                                          <p:spTgt spid="5"/>
                                        </p:tgtEl>
                                      </p:cBhvr>
                                      <p:to x="100000" y="100000"/>
                                    </p:animScale>
                                    <p:animScale>
                                      <p:cBhvr>
                                        <p:cTn id="35" dur="26">
                                          <p:stCondLst>
                                            <p:cond delay="1312"/>
                                          </p:stCondLst>
                                        </p:cTn>
                                        <p:tgtEl>
                                          <p:spTgt spid="5"/>
                                        </p:tgtEl>
                                      </p:cBhvr>
                                      <p:to x="100000" y="80000"/>
                                    </p:animScale>
                                    <p:animScale>
                                      <p:cBhvr>
                                        <p:cTn id="36" dur="166" decel="50000">
                                          <p:stCondLst>
                                            <p:cond delay="1338"/>
                                          </p:stCondLst>
                                        </p:cTn>
                                        <p:tgtEl>
                                          <p:spTgt spid="5"/>
                                        </p:tgtEl>
                                      </p:cBhvr>
                                      <p:to x="100000" y="100000"/>
                                    </p:animScale>
                                    <p:animScale>
                                      <p:cBhvr>
                                        <p:cTn id="37" dur="26">
                                          <p:stCondLst>
                                            <p:cond delay="1642"/>
                                          </p:stCondLst>
                                        </p:cTn>
                                        <p:tgtEl>
                                          <p:spTgt spid="5"/>
                                        </p:tgtEl>
                                      </p:cBhvr>
                                      <p:to x="100000" y="90000"/>
                                    </p:animScale>
                                    <p:animScale>
                                      <p:cBhvr>
                                        <p:cTn id="38" dur="166" decel="50000">
                                          <p:stCondLst>
                                            <p:cond delay="1668"/>
                                          </p:stCondLst>
                                        </p:cTn>
                                        <p:tgtEl>
                                          <p:spTgt spid="5"/>
                                        </p:tgtEl>
                                      </p:cBhvr>
                                      <p:to x="100000" y="100000"/>
                                    </p:animScale>
                                    <p:animScale>
                                      <p:cBhvr>
                                        <p:cTn id="39" dur="26">
                                          <p:stCondLst>
                                            <p:cond delay="1808"/>
                                          </p:stCondLst>
                                        </p:cTn>
                                        <p:tgtEl>
                                          <p:spTgt spid="5"/>
                                        </p:tgtEl>
                                      </p:cBhvr>
                                      <p:to x="100000" y="95000"/>
                                    </p:animScale>
                                    <p:animScale>
                                      <p:cBhvr>
                                        <p:cTn id="40" dur="166" decel="50000">
                                          <p:stCondLst>
                                            <p:cond delay="1834"/>
                                          </p:stCondLst>
                                        </p:cTn>
                                        <p:tgtEl>
                                          <p:spTgt spid="5"/>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80">
                                          <p:stCondLst>
                                            <p:cond delay="0"/>
                                          </p:stCondLst>
                                        </p:cTn>
                                        <p:tgtEl>
                                          <p:spTgt spid="7"/>
                                        </p:tgtEl>
                                      </p:cBhvr>
                                    </p:animEffect>
                                    <p:anim calcmode="lin" valueType="num">
                                      <p:cBhvr>
                                        <p:cTn id="4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9" dur="26">
                                          <p:stCondLst>
                                            <p:cond delay="650"/>
                                          </p:stCondLst>
                                        </p:cTn>
                                        <p:tgtEl>
                                          <p:spTgt spid="7"/>
                                        </p:tgtEl>
                                      </p:cBhvr>
                                      <p:to x="100000" y="60000"/>
                                    </p:animScale>
                                    <p:animScale>
                                      <p:cBhvr>
                                        <p:cTn id="50" dur="166" decel="50000">
                                          <p:stCondLst>
                                            <p:cond delay="676"/>
                                          </p:stCondLst>
                                        </p:cTn>
                                        <p:tgtEl>
                                          <p:spTgt spid="7"/>
                                        </p:tgtEl>
                                      </p:cBhvr>
                                      <p:to x="100000" y="100000"/>
                                    </p:animScale>
                                    <p:animScale>
                                      <p:cBhvr>
                                        <p:cTn id="51" dur="26">
                                          <p:stCondLst>
                                            <p:cond delay="1312"/>
                                          </p:stCondLst>
                                        </p:cTn>
                                        <p:tgtEl>
                                          <p:spTgt spid="7"/>
                                        </p:tgtEl>
                                      </p:cBhvr>
                                      <p:to x="100000" y="80000"/>
                                    </p:animScale>
                                    <p:animScale>
                                      <p:cBhvr>
                                        <p:cTn id="52" dur="166" decel="50000">
                                          <p:stCondLst>
                                            <p:cond delay="1338"/>
                                          </p:stCondLst>
                                        </p:cTn>
                                        <p:tgtEl>
                                          <p:spTgt spid="7"/>
                                        </p:tgtEl>
                                      </p:cBhvr>
                                      <p:to x="100000" y="100000"/>
                                    </p:animScale>
                                    <p:animScale>
                                      <p:cBhvr>
                                        <p:cTn id="53" dur="26">
                                          <p:stCondLst>
                                            <p:cond delay="1642"/>
                                          </p:stCondLst>
                                        </p:cTn>
                                        <p:tgtEl>
                                          <p:spTgt spid="7"/>
                                        </p:tgtEl>
                                      </p:cBhvr>
                                      <p:to x="100000" y="90000"/>
                                    </p:animScale>
                                    <p:animScale>
                                      <p:cBhvr>
                                        <p:cTn id="54" dur="166" decel="50000">
                                          <p:stCondLst>
                                            <p:cond delay="1668"/>
                                          </p:stCondLst>
                                        </p:cTn>
                                        <p:tgtEl>
                                          <p:spTgt spid="7"/>
                                        </p:tgtEl>
                                      </p:cBhvr>
                                      <p:to x="100000" y="100000"/>
                                    </p:animScale>
                                    <p:animScale>
                                      <p:cBhvr>
                                        <p:cTn id="55" dur="26">
                                          <p:stCondLst>
                                            <p:cond delay="1808"/>
                                          </p:stCondLst>
                                        </p:cTn>
                                        <p:tgtEl>
                                          <p:spTgt spid="7"/>
                                        </p:tgtEl>
                                      </p:cBhvr>
                                      <p:to x="100000" y="95000"/>
                                    </p:animScale>
                                    <p:animScale>
                                      <p:cBhvr>
                                        <p:cTn id="56" dur="166" decel="50000">
                                          <p:stCondLst>
                                            <p:cond delay="1834"/>
                                          </p:stCondLst>
                                        </p:cTn>
                                        <p:tgtEl>
                                          <p:spTgt spid="7"/>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down)">
                                      <p:cBhvr>
                                        <p:cTn id="59" dur="580">
                                          <p:stCondLst>
                                            <p:cond delay="0"/>
                                          </p:stCondLst>
                                        </p:cTn>
                                        <p:tgtEl>
                                          <p:spTgt spid="2"/>
                                        </p:tgtEl>
                                      </p:cBhvr>
                                    </p:animEffect>
                                    <p:anim calcmode="lin" valueType="num">
                                      <p:cBhvr>
                                        <p:cTn id="6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65" dur="26">
                                          <p:stCondLst>
                                            <p:cond delay="650"/>
                                          </p:stCondLst>
                                        </p:cTn>
                                        <p:tgtEl>
                                          <p:spTgt spid="2"/>
                                        </p:tgtEl>
                                      </p:cBhvr>
                                      <p:to x="100000" y="60000"/>
                                    </p:animScale>
                                    <p:animScale>
                                      <p:cBhvr>
                                        <p:cTn id="66" dur="166" decel="50000">
                                          <p:stCondLst>
                                            <p:cond delay="676"/>
                                          </p:stCondLst>
                                        </p:cTn>
                                        <p:tgtEl>
                                          <p:spTgt spid="2"/>
                                        </p:tgtEl>
                                      </p:cBhvr>
                                      <p:to x="100000" y="100000"/>
                                    </p:animScale>
                                    <p:animScale>
                                      <p:cBhvr>
                                        <p:cTn id="67" dur="26">
                                          <p:stCondLst>
                                            <p:cond delay="1312"/>
                                          </p:stCondLst>
                                        </p:cTn>
                                        <p:tgtEl>
                                          <p:spTgt spid="2"/>
                                        </p:tgtEl>
                                      </p:cBhvr>
                                      <p:to x="100000" y="80000"/>
                                    </p:animScale>
                                    <p:animScale>
                                      <p:cBhvr>
                                        <p:cTn id="68" dur="166" decel="50000">
                                          <p:stCondLst>
                                            <p:cond delay="1338"/>
                                          </p:stCondLst>
                                        </p:cTn>
                                        <p:tgtEl>
                                          <p:spTgt spid="2"/>
                                        </p:tgtEl>
                                      </p:cBhvr>
                                      <p:to x="100000" y="100000"/>
                                    </p:animScale>
                                    <p:animScale>
                                      <p:cBhvr>
                                        <p:cTn id="69" dur="26">
                                          <p:stCondLst>
                                            <p:cond delay="1642"/>
                                          </p:stCondLst>
                                        </p:cTn>
                                        <p:tgtEl>
                                          <p:spTgt spid="2"/>
                                        </p:tgtEl>
                                      </p:cBhvr>
                                      <p:to x="100000" y="90000"/>
                                    </p:animScale>
                                    <p:animScale>
                                      <p:cBhvr>
                                        <p:cTn id="70" dur="166" decel="50000">
                                          <p:stCondLst>
                                            <p:cond delay="1668"/>
                                          </p:stCondLst>
                                        </p:cTn>
                                        <p:tgtEl>
                                          <p:spTgt spid="2"/>
                                        </p:tgtEl>
                                      </p:cBhvr>
                                      <p:to x="100000" y="100000"/>
                                    </p:animScale>
                                    <p:animScale>
                                      <p:cBhvr>
                                        <p:cTn id="71" dur="26">
                                          <p:stCondLst>
                                            <p:cond delay="1808"/>
                                          </p:stCondLst>
                                        </p:cTn>
                                        <p:tgtEl>
                                          <p:spTgt spid="2"/>
                                        </p:tgtEl>
                                      </p:cBhvr>
                                      <p:to x="100000" y="95000"/>
                                    </p:animScale>
                                    <p:animScale>
                                      <p:cBhvr>
                                        <p:cTn id="72"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574">
                <a:alpha val="100000"/>
              </a:srgbClr>
            </a:gs>
            <a:gs pos="100000">
              <a:srgbClr val="A890CC">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854310" y="2192624"/>
            <a:ext cx="4669153" cy="4669153"/>
          </a:xfrm>
          <a:custGeom>
            <a:avLst/>
            <a:gdLst/>
            <a:ahLst/>
            <a:cxnLst/>
            <a:rect l="l" t="t" r="r" b="b"/>
            <a:pathLst>
              <a:path w="4669153" h="4669153">
                <a:moveTo>
                  <a:pt x="0" y="0"/>
                </a:moveTo>
                <a:lnTo>
                  <a:pt x="4669153" y="0"/>
                </a:lnTo>
                <a:lnTo>
                  <a:pt x="4669153" y="4669153"/>
                </a:lnTo>
                <a:lnTo>
                  <a:pt x="0" y="4669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530405" y="582070"/>
            <a:ext cx="13275489" cy="1543050"/>
            <a:chOff x="0" y="0"/>
            <a:chExt cx="3496425" cy="406400"/>
          </a:xfrm>
        </p:grpSpPr>
        <p:sp>
          <p:nvSpPr>
            <p:cNvPr id="4" name="Freeform 4"/>
            <p:cNvSpPr/>
            <p:nvPr/>
          </p:nvSpPr>
          <p:spPr>
            <a:xfrm>
              <a:off x="0" y="0"/>
              <a:ext cx="3496425" cy="406400"/>
            </a:xfrm>
            <a:custGeom>
              <a:avLst/>
              <a:gdLst/>
              <a:ahLst/>
              <a:cxnLst/>
              <a:rect l="l" t="t" r="r" b="b"/>
              <a:pathLst>
                <a:path w="3496425" h="406400">
                  <a:moveTo>
                    <a:pt x="3293225" y="0"/>
                  </a:moveTo>
                  <a:lnTo>
                    <a:pt x="0" y="0"/>
                  </a:lnTo>
                  <a:lnTo>
                    <a:pt x="0" y="406400"/>
                  </a:lnTo>
                  <a:lnTo>
                    <a:pt x="3293225" y="406400"/>
                  </a:lnTo>
                  <a:lnTo>
                    <a:pt x="3496425" y="203200"/>
                  </a:lnTo>
                  <a:lnTo>
                    <a:pt x="3293225" y="0"/>
                  </a:lnTo>
                  <a:close/>
                </a:path>
              </a:pathLst>
            </a:custGeom>
            <a:gradFill rotWithShape="1">
              <a:gsLst>
                <a:gs pos="0">
                  <a:srgbClr val="813DFF">
                    <a:alpha val="100000"/>
                  </a:srgbClr>
                </a:gs>
                <a:gs pos="100000">
                  <a:srgbClr val="00D4FF">
                    <a:alpha val="100000"/>
                  </a:srgbClr>
                </a:gs>
              </a:gsLst>
              <a:lin ang="0"/>
            </a:gradFill>
          </p:spPr>
        </p:sp>
        <p:sp>
          <p:nvSpPr>
            <p:cNvPr id="5" name="TextBox 5"/>
            <p:cNvSpPr txBox="1"/>
            <p:nvPr/>
          </p:nvSpPr>
          <p:spPr>
            <a:xfrm>
              <a:off x="0" y="-38100"/>
              <a:ext cx="3382125" cy="444500"/>
            </a:xfrm>
            <a:prstGeom prst="rect">
              <a:avLst/>
            </a:prstGeom>
          </p:spPr>
          <p:txBody>
            <a:bodyPr lIns="50800" tIns="50800" rIns="50800" bIns="50800" rtlCol="0" anchor="ctr"/>
            <a:lstStyle/>
            <a:p>
              <a:pPr algn="ctr">
                <a:lnSpc>
                  <a:spcPts val="2640"/>
                </a:lnSpc>
              </a:pPr>
              <a:endParaRPr/>
            </a:p>
          </p:txBody>
        </p:sp>
      </p:grpSp>
      <p:sp>
        <p:nvSpPr>
          <p:cNvPr id="6" name="Freeform 6"/>
          <p:cNvSpPr/>
          <p:nvPr/>
        </p:nvSpPr>
        <p:spPr>
          <a:xfrm rot="-5327244">
            <a:off x="-1421846" y="632416"/>
            <a:ext cx="8250597" cy="5730415"/>
          </a:xfrm>
          <a:custGeom>
            <a:avLst/>
            <a:gdLst/>
            <a:ahLst/>
            <a:cxnLst/>
            <a:rect l="l" t="t" r="r" b="b"/>
            <a:pathLst>
              <a:path w="8250597" h="5730415">
                <a:moveTo>
                  <a:pt x="0" y="0"/>
                </a:moveTo>
                <a:lnTo>
                  <a:pt x="8250597" y="0"/>
                </a:lnTo>
                <a:lnTo>
                  <a:pt x="8250597" y="5730415"/>
                </a:lnTo>
                <a:lnTo>
                  <a:pt x="0" y="57304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2393" y="4942965"/>
            <a:ext cx="6046493" cy="5479334"/>
          </a:xfrm>
          <a:custGeom>
            <a:avLst/>
            <a:gdLst/>
            <a:ahLst/>
            <a:cxnLst/>
            <a:rect l="l" t="t" r="r" b="b"/>
            <a:pathLst>
              <a:path w="6046493" h="5479334">
                <a:moveTo>
                  <a:pt x="0" y="0"/>
                </a:moveTo>
                <a:lnTo>
                  <a:pt x="6046494" y="0"/>
                </a:lnTo>
                <a:lnTo>
                  <a:pt x="6046494" y="5479334"/>
                </a:lnTo>
                <a:lnTo>
                  <a:pt x="0" y="5479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437073" y="582070"/>
            <a:ext cx="5751814" cy="4942965"/>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918ED">
                    <a:alpha val="100000"/>
                  </a:srgbClr>
                </a:gs>
                <a:gs pos="100000">
                  <a:srgbClr val="FF96C1">
                    <a:alpha val="100000"/>
                  </a:srgbClr>
                </a:gs>
              </a:gsLst>
              <a:lin ang="0"/>
            </a:gradFill>
          </p:spPr>
        </p:sp>
        <p:sp>
          <p:nvSpPr>
            <p:cNvPr id="10" name="TextBox 10"/>
            <p:cNvSpPr txBox="1"/>
            <p:nvPr/>
          </p:nvSpPr>
          <p:spPr>
            <a:xfrm>
              <a:off x="114300" y="-38100"/>
              <a:ext cx="584200" cy="736600"/>
            </a:xfrm>
            <a:prstGeom prst="rect">
              <a:avLst/>
            </a:prstGeom>
          </p:spPr>
          <p:txBody>
            <a:bodyPr lIns="50800" tIns="50800" rIns="50800" bIns="50800" rtlCol="0" anchor="ctr"/>
            <a:lstStyle/>
            <a:p>
              <a:pPr algn="ctr">
                <a:lnSpc>
                  <a:spcPts val="2640"/>
                </a:lnSpc>
              </a:pPr>
              <a:endParaRPr/>
            </a:p>
          </p:txBody>
        </p:sp>
      </p:grpSp>
      <p:grpSp>
        <p:nvGrpSpPr>
          <p:cNvPr id="11" name="Group 11"/>
          <p:cNvGrpSpPr/>
          <p:nvPr/>
        </p:nvGrpSpPr>
        <p:grpSpPr>
          <a:xfrm>
            <a:off x="4530405" y="4942965"/>
            <a:ext cx="5694582" cy="4893781"/>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918ED">
                    <a:alpha val="100000"/>
                  </a:srgbClr>
                </a:gs>
                <a:gs pos="100000">
                  <a:srgbClr val="FF96C1">
                    <a:alpha val="100000"/>
                  </a:srgbClr>
                </a:gs>
              </a:gsLst>
              <a:path path="circle">
                <a:fillToRect r="100000" b="100000"/>
              </a:path>
              <a:tileRect l="-100000" t="-100000"/>
            </a:gradFill>
          </p:spPr>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40"/>
                </a:lnSpc>
              </a:pPr>
              <a:endParaRPr/>
            </a:p>
          </p:txBody>
        </p:sp>
      </p:grpSp>
      <p:grpSp>
        <p:nvGrpSpPr>
          <p:cNvPr id="14" name="Group 14"/>
          <p:cNvGrpSpPr/>
          <p:nvPr/>
        </p:nvGrpSpPr>
        <p:grpSpPr>
          <a:xfrm>
            <a:off x="970641" y="1040605"/>
            <a:ext cx="4684678" cy="4025895"/>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8"/>
              <a:stretch>
                <a:fillRect l="-14453" r="-14453"/>
              </a:stretch>
            </a:blipFill>
          </p:spPr>
        </p:sp>
      </p:grpSp>
      <p:grpSp>
        <p:nvGrpSpPr>
          <p:cNvPr id="16" name="Group 16"/>
          <p:cNvGrpSpPr/>
          <p:nvPr/>
        </p:nvGrpSpPr>
        <p:grpSpPr>
          <a:xfrm>
            <a:off x="5035357" y="5376908"/>
            <a:ext cx="4684678" cy="4025895"/>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9"/>
              <a:stretch>
                <a:fillRect l="-7291" r="-7291"/>
              </a:stretch>
            </a:blipFill>
          </p:spPr>
        </p:sp>
      </p:grpSp>
      <p:sp>
        <p:nvSpPr>
          <p:cNvPr id="18" name="TextBox 18"/>
          <p:cNvSpPr txBox="1"/>
          <p:nvPr/>
        </p:nvSpPr>
        <p:spPr>
          <a:xfrm>
            <a:off x="5302580" y="410620"/>
            <a:ext cx="11956720" cy="1561169"/>
          </a:xfrm>
          <a:prstGeom prst="rect">
            <a:avLst/>
          </a:prstGeom>
        </p:spPr>
        <p:txBody>
          <a:bodyPr lIns="0" tIns="0" rIns="0" bIns="0" rtlCol="0" anchor="t">
            <a:spAutoFit/>
          </a:bodyPr>
          <a:lstStyle/>
          <a:p>
            <a:pPr algn="ctr">
              <a:lnSpc>
                <a:spcPts val="12790"/>
              </a:lnSpc>
              <a:spcBef>
                <a:spcPct val="0"/>
              </a:spcBef>
            </a:pPr>
            <a:r>
              <a:rPr lang="en-US" sz="9136" b="1">
                <a:solidFill>
                  <a:srgbClr val="39108A"/>
                </a:solidFill>
                <a:latin typeface="Dancing Script Bold"/>
                <a:ea typeface="Dancing Script Bold"/>
                <a:cs typeface="Dancing Script Bold"/>
                <a:sym typeface="Dancing Script Bold"/>
              </a:rPr>
              <a:t>Về tình cảm - Mối quan hệ </a:t>
            </a:r>
          </a:p>
        </p:txBody>
      </p:sp>
      <p:sp>
        <p:nvSpPr>
          <p:cNvPr id="19" name="TextBox 19"/>
          <p:cNvSpPr txBox="1"/>
          <p:nvPr/>
        </p:nvSpPr>
        <p:spPr>
          <a:xfrm>
            <a:off x="8792134" y="2414536"/>
            <a:ext cx="9013760" cy="5099906"/>
          </a:xfrm>
          <a:prstGeom prst="rect">
            <a:avLst/>
          </a:prstGeom>
        </p:spPr>
        <p:txBody>
          <a:bodyPr lIns="0" tIns="0" rIns="0" bIns="0" rtlCol="0" anchor="t">
            <a:spAutoFit/>
          </a:bodyPr>
          <a:lstStyle/>
          <a:p>
            <a:pPr algn="ctr">
              <a:lnSpc>
                <a:spcPts val="8154"/>
              </a:lnSpc>
            </a:pPr>
            <a:r>
              <a:rPr lang="en-US" sz="5509" b="1">
                <a:solidFill>
                  <a:srgbClr val="5CE1E6"/>
                </a:solidFill>
                <a:latin typeface="Muli Bold"/>
                <a:ea typeface="Muli Bold"/>
                <a:cs typeface="Muli Bold"/>
                <a:sym typeface="Muli Bold"/>
              </a:rPr>
              <a:t>Tận hưởng thế giới ảo sẽ khiến chúng ta dần mất đi tính diễn đạt , ngại giao tiếp với bạn bè - người thân </a:t>
            </a:r>
          </a:p>
        </p:txBody>
      </p:sp>
      <p:sp>
        <p:nvSpPr>
          <p:cNvPr id="20" name="TextBox 20"/>
          <p:cNvSpPr txBox="1"/>
          <p:nvPr/>
        </p:nvSpPr>
        <p:spPr>
          <a:xfrm>
            <a:off x="9720035" y="7644532"/>
            <a:ext cx="7557688" cy="2270598"/>
          </a:xfrm>
          <a:prstGeom prst="rect">
            <a:avLst/>
          </a:prstGeom>
        </p:spPr>
        <p:txBody>
          <a:bodyPr lIns="0" tIns="0" rIns="0" bIns="0" rtlCol="0" anchor="t">
            <a:spAutoFit/>
          </a:bodyPr>
          <a:lstStyle/>
          <a:p>
            <a:pPr algn="ctr">
              <a:lnSpc>
                <a:spcPts val="6038"/>
              </a:lnSpc>
            </a:pPr>
            <a:r>
              <a:rPr lang="en-US" sz="4680" b="1" i="1">
                <a:solidFill>
                  <a:srgbClr val="FFC772"/>
                </a:solidFill>
                <a:latin typeface="Muli Bold Italics"/>
                <a:ea typeface="Muli Bold Italics"/>
                <a:cs typeface="Muli Bold Italics"/>
                <a:sym typeface="Muli Bold Italics"/>
              </a:rPr>
              <a:t>Về lâu về dài, ảnh hưởng rất lớn đến các mối quan hệ của bản thân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anim calcmode="lin" valueType="num">
                                      <p:cBhvr>
                                        <p:cTn id="8" dur="2000" fill="hold"/>
                                        <p:tgtEl>
                                          <p:spTgt spid="14"/>
                                        </p:tgtEl>
                                        <p:attrNameLst>
                                          <p:attrName>ppt_w</p:attrName>
                                        </p:attrNameLst>
                                      </p:cBhvr>
                                      <p:tavLst>
                                        <p:tav tm="0" fmla="#ppt_w*sin(2.5*pi*$)">
                                          <p:val>
                                            <p:fltVal val="0"/>
                                          </p:val>
                                        </p:tav>
                                        <p:tav tm="100000">
                                          <p:val>
                                            <p:fltVal val="1"/>
                                          </p:val>
                                        </p:tav>
                                      </p:tavLst>
                                    </p:anim>
                                    <p:anim calcmode="lin" valueType="num">
                                      <p:cBhvr>
                                        <p:cTn id="9" dur="2000" fill="hold"/>
                                        <p:tgtEl>
                                          <p:spTgt spid="14"/>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anim calcmode="lin" valueType="num">
                                      <p:cBhvr>
                                        <p:cTn id="13" dur="2000" fill="hold"/>
                                        <p:tgtEl>
                                          <p:spTgt spid="18"/>
                                        </p:tgtEl>
                                        <p:attrNameLst>
                                          <p:attrName>ppt_w</p:attrName>
                                        </p:attrNameLst>
                                      </p:cBhvr>
                                      <p:tavLst>
                                        <p:tav tm="0" fmla="#ppt_w*sin(2.5*pi*$)">
                                          <p:val>
                                            <p:fltVal val="0"/>
                                          </p:val>
                                        </p:tav>
                                        <p:tav tm="100000">
                                          <p:val>
                                            <p:fltVal val="1"/>
                                          </p:val>
                                        </p:tav>
                                      </p:tavLst>
                                    </p:anim>
                                    <p:anim calcmode="lin" valueType="num">
                                      <p:cBhvr>
                                        <p:cTn id="14" dur="2000" fill="hold"/>
                                        <p:tgtEl>
                                          <p:spTgt spid="18"/>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000"/>
                                        <p:tgtEl>
                                          <p:spTgt spid="19"/>
                                        </p:tgtEl>
                                      </p:cBhvr>
                                    </p:animEffect>
                                    <p:anim calcmode="lin" valueType="num">
                                      <p:cBhvr>
                                        <p:cTn id="18" dur="2000" fill="hold"/>
                                        <p:tgtEl>
                                          <p:spTgt spid="19"/>
                                        </p:tgtEl>
                                        <p:attrNameLst>
                                          <p:attrName>ppt_w</p:attrName>
                                        </p:attrNameLst>
                                      </p:cBhvr>
                                      <p:tavLst>
                                        <p:tav tm="0" fmla="#ppt_w*sin(2.5*pi*$)">
                                          <p:val>
                                            <p:fltVal val="0"/>
                                          </p:val>
                                        </p:tav>
                                        <p:tav tm="100000">
                                          <p:val>
                                            <p:fltVal val="1"/>
                                          </p:val>
                                        </p:tav>
                                      </p:tavLst>
                                    </p:anim>
                                    <p:anim calcmode="lin" valueType="num">
                                      <p:cBhvr>
                                        <p:cTn id="19" dur="2000" fill="hold"/>
                                        <p:tgtEl>
                                          <p:spTgt spid="1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anim calcmode="lin" valueType="num">
                                      <p:cBhvr>
                                        <p:cTn id="23" dur="2000" fill="hold"/>
                                        <p:tgtEl>
                                          <p:spTgt spid="20"/>
                                        </p:tgtEl>
                                        <p:attrNameLst>
                                          <p:attrName>ppt_w</p:attrName>
                                        </p:attrNameLst>
                                      </p:cBhvr>
                                      <p:tavLst>
                                        <p:tav tm="0" fmla="#ppt_w*sin(2.5*pi*$)">
                                          <p:val>
                                            <p:fltVal val="0"/>
                                          </p:val>
                                        </p:tav>
                                        <p:tav tm="100000">
                                          <p:val>
                                            <p:fltVal val="1"/>
                                          </p:val>
                                        </p:tav>
                                      </p:tavLst>
                                    </p:anim>
                                    <p:anim calcmode="lin" valueType="num">
                                      <p:cBhvr>
                                        <p:cTn id="24" dur="2000" fill="hold"/>
                                        <p:tgtEl>
                                          <p:spTgt spid="20"/>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0"/>
                                        <p:tgtEl>
                                          <p:spTgt spid="16"/>
                                        </p:tgtEl>
                                      </p:cBhvr>
                                    </p:animEffect>
                                    <p:anim calcmode="lin" valueType="num">
                                      <p:cBhvr>
                                        <p:cTn id="28" dur="2000" fill="hold"/>
                                        <p:tgtEl>
                                          <p:spTgt spid="16"/>
                                        </p:tgtEl>
                                        <p:attrNameLst>
                                          <p:attrName>ppt_w</p:attrName>
                                        </p:attrNameLst>
                                      </p:cBhvr>
                                      <p:tavLst>
                                        <p:tav tm="0" fmla="#ppt_w*sin(2.5*pi*$)">
                                          <p:val>
                                            <p:fltVal val="0"/>
                                          </p:val>
                                        </p:tav>
                                        <p:tav tm="100000">
                                          <p:val>
                                            <p:fltVal val="1"/>
                                          </p:val>
                                        </p:tav>
                                      </p:tavLst>
                                    </p:anim>
                                    <p:anim calcmode="lin" valueType="num">
                                      <p:cBhvr>
                                        <p:cTn id="29" dur="2000" fill="hold"/>
                                        <p:tgtEl>
                                          <p:spTgt spid="16"/>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000"/>
                                        <p:tgtEl>
                                          <p:spTgt spid="7"/>
                                        </p:tgtEl>
                                      </p:cBhvr>
                                    </p:animEffect>
                                    <p:anim calcmode="lin" valueType="num">
                                      <p:cBhvr>
                                        <p:cTn id="33" dur="2000" fill="hold"/>
                                        <p:tgtEl>
                                          <p:spTgt spid="7"/>
                                        </p:tgtEl>
                                        <p:attrNameLst>
                                          <p:attrName>ppt_w</p:attrName>
                                        </p:attrNameLst>
                                      </p:cBhvr>
                                      <p:tavLst>
                                        <p:tav tm="0" fmla="#ppt_w*sin(2.5*pi*$)">
                                          <p:val>
                                            <p:fltVal val="0"/>
                                          </p:val>
                                        </p:tav>
                                        <p:tav tm="100000">
                                          <p:val>
                                            <p:fltVal val="1"/>
                                          </p:val>
                                        </p:tav>
                                      </p:tavLst>
                                    </p:anim>
                                    <p:anim calcmode="lin" valueType="num">
                                      <p:cBhvr>
                                        <p:cTn id="34"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504">
                <a:alpha val="100000"/>
              </a:srgbClr>
            </a:gs>
            <a:gs pos="50000">
              <a:srgbClr val="E07267">
                <a:alpha val="100000"/>
              </a:srgbClr>
            </a:gs>
            <a:gs pos="100000">
              <a:srgbClr val="E09E0C">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7683060" y="-7683060"/>
            <a:ext cx="2921879" cy="18288000"/>
            <a:chOff x="0" y="0"/>
            <a:chExt cx="683554" cy="4278355"/>
          </a:xfrm>
        </p:grpSpPr>
        <p:sp>
          <p:nvSpPr>
            <p:cNvPr id="3" name="Freeform 3"/>
            <p:cNvSpPr/>
            <p:nvPr/>
          </p:nvSpPr>
          <p:spPr>
            <a:xfrm>
              <a:off x="0" y="0"/>
              <a:ext cx="683554" cy="4278355"/>
            </a:xfrm>
            <a:custGeom>
              <a:avLst/>
              <a:gdLst/>
              <a:ahLst/>
              <a:cxnLst/>
              <a:rect l="l" t="t" r="r" b="b"/>
              <a:pathLst>
                <a:path w="683554" h="4278355">
                  <a:moveTo>
                    <a:pt x="480354" y="0"/>
                  </a:moveTo>
                  <a:lnTo>
                    <a:pt x="0" y="0"/>
                  </a:lnTo>
                  <a:lnTo>
                    <a:pt x="0" y="4278355"/>
                  </a:lnTo>
                  <a:lnTo>
                    <a:pt x="480354" y="4278355"/>
                  </a:lnTo>
                  <a:lnTo>
                    <a:pt x="683554" y="2139178"/>
                  </a:lnTo>
                  <a:lnTo>
                    <a:pt x="480354" y="0"/>
                  </a:lnTo>
                  <a:close/>
                </a:path>
              </a:pathLst>
            </a:custGeom>
            <a:gradFill rotWithShape="1">
              <a:gsLst>
                <a:gs pos="0">
                  <a:srgbClr val="FEDD58">
                    <a:alpha val="100000"/>
                  </a:srgbClr>
                </a:gs>
                <a:gs pos="50000">
                  <a:srgbClr val="3F9110">
                    <a:alpha val="100000"/>
                  </a:srgbClr>
                </a:gs>
                <a:gs pos="100000">
                  <a:srgbClr val="ACBF13">
                    <a:alpha val="100000"/>
                  </a:srgbClr>
                </a:gs>
              </a:gsLst>
              <a:lin ang="0"/>
            </a:gradFill>
          </p:spPr>
        </p:sp>
        <p:sp>
          <p:nvSpPr>
            <p:cNvPr id="4" name="TextBox 4"/>
            <p:cNvSpPr txBox="1"/>
            <p:nvPr/>
          </p:nvSpPr>
          <p:spPr>
            <a:xfrm>
              <a:off x="0" y="-38100"/>
              <a:ext cx="569254" cy="4316455"/>
            </a:xfrm>
            <a:prstGeom prst="rect">
              <a:avLst/>
            </a:prstGeom>
          </p:spPr>
          <p:txBody>
            <a:bodyPr lIns="50800" tIns="50800" rIns="50800" bIns="50800" rtlCol="0" anchor="ctr"/>
            <a:lstStyle/>
            <a:p>
              <a:pPr algn="ctr">
                <a:lnSpc>
                  <a:spcPts val="2640"/>
                </a:lnSpc>
              </a:pPr>
              <a:endParaRPr/>
            </a:p>
          </p:txBody>
        </p:sp>
      </p:grpSp>
      <p:grpSp>
        <p:nvGrpSpPr>
          <p:cNvPr id="5" name="Group 5"/>
          <p:cNvGrpSpPr/>
          <p:nvPr/>
        </p:nvGrpSpPr>
        <p:grpSpPr>
          <a:xfrm>
            <a:off x="700935" y="2343251"/>
            <a:ext cx="16558365" cy="1157257"/>
            <a:chOff x="0" y="0"/>
            <a:chExt cx="22077820" cy="1543009"/>
          </a:xfrm>
        </p:grpSpPr>
        <p:grpSp>
          <p:nvGrpSpPr>
            <p:cNvPr id="6" name="Group 6"/>
            <p:cNvGrpSpPr/>
            <p:nvPr/>
          </p:nvGrpSpPr>
          <p:grpSpPr>
            <a:xfrm>
              <a:off x="0" y="0"/>
              <a:ext cx="22077820" cy="1543009"/>
              <a:chOff x="0" y="0"/>
              <a:chExt cx="4391871" cy="306946"/>
            </a:xfrm>
          </p:grpSpPr>
          <p:sp>
            <p:nvSpPr>
              <p:cNvPr id="7" name="Freeform 7"/>
              <p:cNvSpPr/>
              <p:nvPr/>
            </p:nvSpPr>
            <p:spPr>
              <a:xfrm>
                <a:off x="0" y="0"/>
                <a:ext cx="4391871" cy="306946"/>
              </a:xfrm>
              <a:custGeom>
                <a:avLst/>
                <a:gdLst/>
                <a:ahLst/>
                <a:cxnLst/>
                <a:rect l="l" t="t" r="r" b="b"/>
                <a:pathLst>
                  <a:path w="4391871" h="306946">
                    <a:moveTo>
                      <a:pt x="46755" y="0"/>
                    </a:moveTo>
                    <a:lnTo>
                      <a:pt x="4345115" y="0"/>
                    </a:lnTo>
                    <a:cubicBezTo>
                      <a:pt x="4357516" y="0"/>
                      <a:pt x="4369408" y="4926"/>
                      <a:pt x="4378177" y="13694"/>
                    </a:cubicBezTo>
                    <a:cubicBezTo>
                      <a:pt x="4386945" y="22463"/>
                      <a:pt x="4391871" y="34355"/>
                      <a:pt x="4391871" y="46755"/>
                    </a:cubicBezTo>
                    <a:lnTo>
                      <a:pt x="4391871" y="260191"/>
                    </a:lnTo>
                    <a:cubicBezTo>
                      <a:pt x="4391871" y="272591"/>
                      <a:pt x="4386945" y="284483"/>
                      <a:pt x="4378177" y="293252"/>
                    </a:cubicBezTo>
                    <a:cubicBezTo>
                      <a:pt x="4369408" y="302020"/>
                      <a:pt x="4357516" y="306946"/>
                      <a:pt x="4345115" y="306946"/>
                    </a:cubicBezTo>
                    <a:lnTo>
                      <a:pt x="46755" y="306946"/>
                    </a:lnTo>
                    <a:cubicBezTo>
                      <a:pt x="20933" y="306946"/>
                      <a:pt x="0" y="286013"/>
                      <a:pt x="0" y="260191"/>
                    </a:cubicBezTo>
                    <a:lnTo>
                      <a:pt x="0" y="46755"/>
                    </a:lnTo>
                    <a:cubicBezTo>
                      <a:pt x="0" y="34355"/>
                      <a:pt x="4926" y="22463"/>
                      <a:pt x="13694" y="13694"/>
                    </a:cubicBezTo>
                    <a:cubicBezTo>
                      <a:pt x="22463" y="4926"/>
                      <a:pt x="34355" y="0"/>
                      <a:pt x="46755" y="0"/>
                    </a:cubicBezTo>
                    <a:close/>
                  </a:path>
                </a:pathLst>
              </a:custGeom>
              <a:solidFill>
                <a:srgbClr val="F0DC75"/>
              </a:solidFill>
            </p:spPr>
          </p:sp>
          <p:sp>
            <p:nvSpPr>
              <p:cNvPr id="8" name="TextBox 8"/>
              <p:cNvSpPr txBox="1"/>
              <p:nvPr/>
            </p:nvSpPr>
            <p:spPr>
              <a:xfrm>
                <a:off x="0" y="-38100"/>
                <a:ext cx="4391871" cy="345046"/>
              </a:xfrm>
              <a:prstGeom prst="rect">
                <a:avLst/>
              </a:prstGeom>
            </p:spPr>
            <p:txBody>
              <a:bodyPr lIns="50800" tIns="50800" rIns="50800" bIns="50800" rtlCol="0" anchor="ctr"/>
              <a:lstStyle/>
              <a:p>
                <a:pPr algn="ctr">
                  <a:lnSpc>
                    <a:spcPts val="2640"/>
                  </a:lnSpc>
                </a:pPr>
                <a:endParaRPr/>
              </a:p>
            </p:txBody>
          </p:sp>
        </p:grpSp>
        <p:sp>
          <p:nvSpPr>
            <p:cNvPr id="9" name="Freeform 9"/>
            <p:cNvSpPr/>
            <p:nvPr/>
          </p:nvSpPr>
          <p:spPr>
            <a:xfrm>
              <a:off x="437020" y="214993"/>
              <a:ext cx="1113024" cy="1113024"/>
            </a:xfrm>
            <a:custGeom>
              <a:avLst/>
              <a:gdLst/>
              <a:ahLst/>
              <a:cxnLst/>
              <a:rect l="l" t="t" r="r" b="b"/>
              <a:pathLst>
                <a:path w="1113024" h="1113024">
                  <a:moveTo>
                    <a:pt x="0" y="0"/>
                  </a:moveTo>
                  <a:lnTo>
                    <a:pt x="1113024" y="0"/>
                  </a:lnTo>
                  <a:lnTo>
                    <a:pt x="1113024" y="1113024"/>
                  </a:lnTo>
                  <a:lnTo>
                    <a:pt x="0" y="1113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TextBox 10"/>
          <p:cNvSpPr txBox="1"/>
          <p:nvPr/>
        </p:nvSpPr>
        <p:spPr>
          <a:xfrm>
            <a:off x="1028700" y="2498015"/>
            <a:ext cx="16901623" cy="762005"/>
          </a:xfrm>
          <a:prstGeom prst="rect">
            <a:avLst/>
          </a:prstGeom>
        </p:spPr>
        <p:txBody>
          <a:bodyPr lIns="0" tIns="0" rIns="0" bIns="0" rtlCol="0" anchor="t">
            <a:spAutoFit/>
          </a:bodyPr>
          <a:lstStyle/>
          <a:p>
            <a:pPr algn="ctr">
              <a:lnSpc>
                <a:spcPts val="6268"/>
              </a:lnSpc>
            </a:pPr>
            <a:r>
              <a:rPr lang="en-US" sz="4477" b="1" i="1">
                <a:solidFill>
                  <a:srgbClr val="000000"/>
                </a:solidFill>
                <a:latin typeface="Noto Sans Bold Italics"/>
                <a:ea typeface="Noto Sans Bold Italics"/>
                <a:cs typeface="Noto Sans Bold Italics"/>
                <a:sym typeface="Noto Sans Bold Italics"/>
              </a:rPr>
              <a:t>NHỮNG HÀNH VI THIẾU VĂN HÓA TRÊN MXH</a:t>
            </a:r>
          </a:p>
        </p:txBody>
      </p:sp>
      <p:grpSp>
        <p:nvGrpSpPr>
          <p:cNvPr id="11" name="Group 11"/>
          <p:cNvGrpSpPr/>
          <p:nvPr/>
        </p:nvGrpSpPr>
        <p:grpSpPr>
          <a:xfrm rot="-641530">
            <a:off x="10502232" y="4177283"/>
            <a:ext cx="7902320" cy="6484677"/>
            <a:chOff x="0" y="0"/>
            <a:chExt cx="10536427" cy="8646236"/>
          </a:xfrm>
        </p:grpSpPr>
        <p:grpSp>
          <p:nvGrpSpPr>
            <p:cNvPr id="12" name="Group 12"/>
            <p:cNvGrpSpPr/>
            <p:nvPr/>
          </p:nvGrpSpPr>
          <p:grpSpPr>
            <a:xfrm rot="592555">
              <a:off x="564687" y="753834"/>
              <a:ext cx="9407053" cy="7138567"/>
              <a:chOff x="0" y="0"/>
              <a:chExt cx="1071091" cy="812800"/>
            </a:xfrm>
          </p:grpSpPr>
          <p:sp>
            <p:nvSpPr>
              <p:cNvPr id="13" name="Freeform 13"/>
              <p:cNvSpPr/>
              <p:nvPr/>
            </p:nvSpPr>
            <p:spPr>
              <a:xfrm>
                <a:off x="0" y="0"/>
                <a:ext cx="1071091" cy="812800"/>
              </a:xfrm>
              <a:custGeom>
                <a:avLst/>
                <a:gdLst/>
                <a:ahLst/>
                <a:cxnLst/>
                <a:rect l="l" t="t" r="r" b="b"/>
                <a:pathLst>
                  <a:path w="1071091" h="812800">
                    <a:moveTo>
                      <a:pt x="0" y="0"/>
                    </a:moveTo>
                    <a:lnTo>
                      <a:pt x="1071091" y="0"/>
                    </a:lnTo>
                    <a:lnTo>
                      <a:pt x="1071091" y="812800"/>
                    </a:lnTo>
                    <a:lnTo>
                      <a:pt x="0" y="812800"/>
                    </a:lnTo>
                    <a:close/>
                  </a:path>
                </a:pathLst>
              </a:custGeom>
              <a:blipFill>
                <a:blip r:embed="rId4"/>
                <a:stretch>
                  <a:fillRect l="-69888" t="-69343" r="-70306" b="-62906"/>
                </a:stretch>
              </a:blipFill>
            </p:spPr>
          </p:sp>
        </p:grpSp>
        <p:sp>
          <p:nvSpPr>
            <p:cNvPr id="14" name="AutoShape 14"/>
            <p:cNvSpPr/>
            <p:nvPr/>
          </p:nvSpPr>
          <p:spPr>
            <a:xfrm flipV="1">
              <a:off x="22200" y="1453101"/>
              <a:ext cx="10492027" cy="5888197"/>
            </a:xfrm>
            <a:prstGeom prst="line">
              <a:avLst/>
            </a:prstGeom>
            <a:ln w="90723" cap="flat">
              <a:solidFill>
                <a:srgbClr val="FF3131"/>
              </a:solidFill>
              <a:prstDash val="solid"/>
              <a:headEnd type="none" w="sm" len="sm"/>
              <a:tailEnd type="none" w="sm" len="sm"/>
            </a:ln>
          </p:spPr>
        </p:sp>
        <p:sp>
          <p:nvSpPr>
            <p:cNvPr id="15" name="AutoShape 15"/>
            <p:cNvSpPr/>
            <p:nvPr/>
          </p:nvSpPr>
          <p:spPr>
            <a:xfrm flipH="1" flipV="1">
              <a:off x="1566488" y="172703"/>
              <a:ext cx="7403451" cy="8300829"/>
            </a:xfrm>
            <a:prstGeom prst="line">
              <a:avLst/>
            </a:prstGeom>
            <a:ln w="90723" cap="flat">
              <a:solidFill>
                <a:srgbClr val="FF3131"/>
              </a:solidFill>
              <a:prstDash val="solid"/>
              <a:headEnd type="none" w="sm" len="sm"/>
              <a:tailEnd type="none" w="sm" len="sm"/>
            </a:ln>
          </p:spPr>
        </p:sp>
      </p:grpSp>
      <p:grpSp>
        <p:nvGrpSpPr>
          <p:cNvPr id="16" name="Group 16"/>
          <p:cNvGrpSpPr>
            <a:grpSpLocks noChangeAspect="1"/>
          </p:cNvGrpSpPr>
          <p:nvPr/>
        </p:nvGrpSpPr>
        <p:grpSpPr>
          <a:xfrm>
            <a:off x="1341913" y="3860529"/>
            <a:ext cx="7383911" cy="4622328"/>
            <a:chOff x="0" y="0"/>
            <a:chExt cx="4572000" cy="2862072"/>
          </a:xfrm>
        </p:grpSpPr>
        <p:sp>
          <p:nvSpPr>
            <p:cNvPr id="17" name="Freeform 17"/>
            <p:cNvSpPr/>
            <p:nvPr/>
          </p:nvSpPr>
          <p:spPr>
            <a:xfrm>
              <a:off x="0" y="1016"/>
              <a:ext cx="4572000" cy="2859913"/>
            </a:xfrm>
            <a:custGeom>
              <a:avLst/>
              <a:gdLst/>
              <a:ahLst/>
              <a:cxnLst/>
              <a:rect l="l" t="t" r="r" b="b"/>
              <a:pathLst>
                <a:path w="4572000" h="2859913">
                  <a:moveTo>
                    <a:pt x="4572000" y="0"/>
                  </a:moveTo>
                  <a:lnTo>
                    <a:pt x="4572000" y="2859913"/>
                  </a:lnTo>
                  <a:lnTo>
                    <a:pt x="0" y="2859913"/>
                  </a:lnTo>
                  <a:lnTo>
                    <a:pt x="0" y="0"/>
                  </a:lnTo>
                  <a:lnTo>
                    <a:pt x="4572000" y="0"/>
                  </a:lnTo>
                  <a:close/>
                </a:path>
              </a:pathLst>
            </a:custGeom>
            <a:blipFill>
              <a:blip r:embed="rId5"/>
              <a:stretch>
                <a:fillRect l="-1676" r="-2577"/>
              </a:stretch>
            </a:blipFill>
          </p:spPr>
        </p:sp>
        <p:sp>
          <p:nvSpPr>
            <p:cNvPr id="18" name="Freeform 18"/>
            <p:cNvSpPr/>
            <p:nvPr/>
          </p:nvSpPr>
          <p:spPr>
            <a:xfrm>
              <a:off x="0" y="1016"/>
              <a:ext cx="4572000" cy="2859913"/>
            </a:xfrm>
            <a:custGeom>
              <a:avLst/>
              <a:gdLst/>
              <a:ahLst/>
              <a:cxnLst/>
              <a:rect l="l" t="t" r="r" b="b"/>
              <a:pathLst>
                <a:path w="4572000" h="2859913">
                  <a:moveTo>
                    <a:pt x="4572000" y="0"/>
                  </a:moveTo>
                  <a:lnTo>
                    <a:pt x="4572000" y="2859913"/>
                  </a:lnTo>
                  <a:lnTo>
                    <a:pt x="0" y="2859913"/>
                  </a:lnTo>
                  <a:lnTo>
                    <a:pt x="0" y="0"/>
                  </a:lnTo>
                  <a:lnTo>
                    <a:pt x="4572000" y="0"/>
                  </a:lnTo>
                  <a:close/>
                </a:path>
              </a:pathLst>
            </a:custGeom>
            <a:blipFill>
              <a:blip r:embed="rId6"/>
              <a:stretch>
                <a:fillRect t="-57" b="-57"/>
              </a:stretch>
            </a:blipFill>
          </p:spPr>
        </p:sp>
      </p:grpSp>
      <p:sp>
        <p:nvSpPr>
          <p:cNvPr id="19" name="TextBox 19"/>
          <p:cNvSpPr txBox="1"/>
          <p:nvPr/>
        </p:nvSpPr>
        <p:spPr>
          <a:xfrm>
            <a:off x="0" y="432953"/>
            <a:ext cx="18288000" cy="1067669"/>
          </a:xfrm>
          <a:prstGeom prst="rect">
            <a:avLst/>
          </a:prstGeom>
        </p:spPr>
        <p:txBody>
          <a:bodyPr lIns="0" tIns="0" rIns="0" bIns="0" rtlCol="0" anchor="t">
            <a:spAutoFit/>
          </a:bodyPr>
          <a:lstStyle/>
          <a:p>
            <a:pPr algn="ctr">
              <a:lnSpc>
                <a:spcPts val="8695"/>
              </a:lnSpc>
              <a:spcBef>
                <a:spcPct val="0"/>
              </a:spcBef>
            </a:pPr>
            <a:r>
              <a:rPr lang="en-US" sz="6211">
                <a:solidFill>
                  <a:srgbClr val="FFFFFF"/>
                </a:solidFill>
                <a:latin typeface="Sigmar One"/>
                <a:ea typeface="Sigmar One"/>
                <a:cs typeface="Sigmar One"/>
                <a:sym typeface="Sigmar One"/>
              </a:rPr>
              <a:t>Thiếu văn hóa - phi đạo đức - phi pháp </a:t>
            </a:r>
          </a:p>
        </p:txBody>
      </p:sp>
      <p:sp>
        <p:nvSpPr>
          <p:cNvPr id="20" name="TextBox 20"/>
          <p:cNvSpPr txBox="1"/>
          <p:nvPr/>
        </p:nvSpPr>
        <p:spPr>
          <a:xfrm>
            <a:off x="2880702" y="8682883"/>
            <a:ext cx="4306334" cy="1325562"/>
          </a:xfrm>
          <a:prstGeom prst="rect">
            <a:avLst/>
          </a:prstGeom>
        </p:spPr>
        <p:txBody>
          <a:bodyPr lIns="0" tIns="0" rIns="0" bIns="0" rtlCol="0" anchor="t">
            <a:spAutoFit/>
          </a:bodyPr>
          <a:lstStyle/>
          <a:p>
            <a:pPr algn="ctr">
              <a:lnSpc>
                <a:spcPts val="10632"/>
              </a:lnSpc>
            </a:pPr>
            <a:r>
              <a:rPr lang="en-US" sz="7594" b="1">
                <a:solidFill>
                  <a:srgbClr val="000000"/>
                </a:solidFill>
                <a:latin typeface="DejaVu Serif Bold"/>
                <a:ea typeface="DejaVu Serif Bold"/>
                <a:cs typeface="DejaVu Serif Bold"/>
                <a:sym typeface="DejaVu Serif Bold"/>
              </a:rPr>
              <a:t>lừa đảo </a:t>
            </a:r>
          </a:p>
        </p:txBody>
      </p:sp>
      <p:sp>
        <p:nvSpPr>
          <p:cNvPr id="21" name="TextBox 21"/>
          <p:cNvSpPr txBox="1"/>
          <p:nvPr/>
        </p:nvSpPr>
        <p:spPr>
          <a:xfrm>
            <a:off x="10976461" y="3765279"/>
            <a:ext cx="6953862" cy="887110"/>
          </a:xfrm>
          <a:prstGeom prst="rect">
            <a:avLst/>
          </a:prstGeom>
        </p:spPr>
        <p:txBody>
          <a:bodyPr lIns="0" tIns="0" rIns="0" bIns="0" rtlCol="0" anchor="t">
            <a:spAutoFit/>
          </a:bodyPr>
          <a:lstStyle/>
          <a:p>
            <a:pPr algn="ctr">
              <a:lnSpc>
                <a:spcPts val="7279"/>
              </a:lnSpc>
            </a:pPr>
            <a:r>
              <a:rPr lang="en-US" sz="5199" b="1">
                <a:solidFill>
                  <a:srgbClr val="000000"/>
                </a:solidFill>
                <a:latin typeface="Noto Serif Display Bold"/>
                <a:ea typeface="Noto Serif Display Bold"/>
                <a:cs typeface="Noto Serif Display Bold"/>
                <a:sym typeface="Noto Serif Display Bold"/>
              </a:rPr>
              <a:t>phân biệt vùng miền </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504">
                <a:alpha val="100000"/>
              </a:srgbClr>
            </a:gs>
            <a:gs pos="50000">
              <a:srgbClr val="E07267">
                <a:alpha val="100000"/>
              </a:srgbClr>
            </a:gs>
            <a:gs pos="100000">
              <a:srgbClr val="E09E0C">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37381" y="2088463"/>
            <a:ext cx="5607227" cy="4776787"/>
          </a:xfrm>
          <a:custGeom>
            <a:avLst/>
            <a:gdLst/>
            <a:ahLst/>
            <a:cxnLst/>
            <a:rect l="l" t="t" r="r" b="b"/>
            <a:pathLst>
              <a:path w="5607227" h="4776787">
                <a:moveTo>
                  <a:pt x="0" y="0"/>
                </a:moveTo>
                <a:lnTo>
                  <a:pt x="5607227" y="0"/>
                </a:lnTo>
                <a:lnTo>
                  <a:pt x="5607227" y="4776787"/>
                </a:lnTo>
                <a:lnTo>
                  <a:pt x="0" y="4776787"/>
                </a:lnTo>
                <a:lnTo>
                  <a:pt x="0" y="0"/>
                </a:lnTo>
                <a:close/>
              </a:path>
            </a:pathLst>
          </a:custGeom>
          <a:blipFill>
            <a:blip r:embed="rId2"/>
            <a:stretch>
              <a:fillRect t="-2698" r="-140356" b="-56057"/>
            </a:stretch>
          </a:blipFill>
        </p:spPr>
      </p:sp>
      <p:sp>
        <p:nvSpPr>
          <p:cNvPr id="3" name="TextBox 3"/>
          <p:cNvSpPr txBox="1"/>
          <p:nvPr/>
        </p:nvSpPr>
        <p:spPr>
          <a:xfrm>
            <a:off x="-501736" y="243540"/>
            <a:ext cx="19291471" cy="1484596"/>
          </a:xfrm>
          <a:prstGeom prst="rect">
            <a:avLst/>
          </a:prstGeom>
        </p:spPr>
        <p:txBody>
          <a:bodyPr lIns="0" tIns="0" rIns="0" bIns="0" rtlCol="0" anchor="t">
            <a:spAutoFit/>
          </a:bodyPr>
          <a:lstStyle/>
          <a:p>
            <a:pPr algn="ctr">
              <a:lnSpc>
                <a:spcPts val="5954"/>
              </a:lnSpc>
              <a:spcBef>
                <a:spcPct val="0"/>
              </a:spcBef>
            </a:pP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Hình</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ảnh</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vừa</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rồi</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là</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những</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hành</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thiếu</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văn</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đáng</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lên</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án</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mà</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chúng</a:t>
            </a:r>
            <a:r>
              <a:rPr lang="en-US" sz="4252" b="1" i="1" dirty="0">
                <a:solidFill>
                  <a:srgbClr val="000000"/>
                </a:solidFill>
                <a:latin typeface="Muli Bold Italics"/>
                <a:ea typeface="Muli Bold Italics"/>
                <a:cs typeface="Muli Bold Italics"/>
                <a:sym typeface="Muli Bold Italics"/>
              </a:rPr>
              <a:t> ta </a:t>
            </a:r>
            <a:r>
              <a:rPr lang="en-US" sz="4252" b="1" i="1" dirty="0" err="1">
                <a:solidFill>
                  <a:srgbClr val="000000"/>
                </a:solidFill>
                <a:latin typeface="Muli Bold Italics"/>
                <a:ea typeface="Muli Bold Italics"/>
                <a:cs typeface="Muli Bold Italics"/>
                <a:sym typeface="Muli Bold Italics"/>
              </a:rPr>
              <a:t>dễ</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dàng</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nhìn</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thấy</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trên</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các</a:t>
            </a:r>
            <a:r>
              <a:rPr lang="en-US" sz="4252" b="1" i="1" dirty="0">
                <a:solidFill>
                  <a:srgbClr val="000000"/>
                </a:solidFill>
                <a:latin typeface="Muli Bold Italics"/>
                <a:ea typeface="Muli Bold Italics"/>
                <a:cs typeface="Muli Bold Italics"/>
                <a:sym typeface="Muli Bold Italics"/>
              </a:rPr>
              <a:t> MXH </a:t>
            </a:r>
            <a:r>
              <a:rPr lang="en-US" sz="4252" b="1" i="1" dirty="0" err="1">
                <a:solidFill>
                  <a:srgbClr val="000000"/>
                </a:solidFill>
                <a:latin typeface="Muli Bold Italics"/>
                <a:ea typeface="Muli Bold Italics"/>
                <a:cs typeface="Muli Bold Italics"/>
                <a:sym typeface="Muli Bold Italics"/>
              </a:rPr>
              <a:t>nổi</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tiếng</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như</a:t>
            </a:r>
            <a:r>
              <a:rPr lang="en-US" sz="4252" b="1" i="1" dirty="0">
                <a:solidFill>
                  <a:srgbClr val="000000"/>
                </a:solidFill>
                <a:latin typeface="Muli Bold Italics"/>
                <a:ea typeface="Muli Bold Italics"/>
                <a:cs typeface="Muli Bold Italics"/>
                <a:sym typeface="Muli Bold Italics"/>
              </a:rPr>
              <a:t> Facebook </a:t>
            </a:r>
            <a:r>
              <a:rPr lang="en-US" sz="4252" b="1" i="1" dirty="0" err="1">
                <a:solidFill>
                  <a:srgbClr val="000000"/>
                </a:solidFill>
                <a:latin typeface="Muli Bold Italics"/>
                <a:ea typeface="Muli Bold Italics"/>
                <a:cs typeface="Muli Bold Italics"/>
                <a:sym typeface="Muli Bold Italics"/>
              </a:rPr>
              <a:t>và</a:t>
            </a:r>
            <a:r>
              <a:rPr lang="en-US" sz="4252" b="1" i="1" dirty="0">
                <a:solidFill>
                  <a:srgbClr val="000000"/>
                </a:solidFill>
                <a:latin typeface="Muli Bold Italics"/>
                <a:ea typeface="Muli Bold Italics"/>
                <a:cs typeface="Muli Bold Italics"/>
                <a:sym typeface="Muli Bold Italics"/>
              </a:rPr>
              <a:t> </a:t>
            </a:r>
            <a:r>
              <a:rPr lang="en-US" sz="4252" b="1" i="1" dirty="0" err="1">
                <a:solidFill>
                  <a:srgbClr val="000000"/>
                </a:solidFill>
                <a:latin typeface="Muli Bold Italics"/>
                <a:ea typeface="Muli Bold Italics"/>
                <a:cs typeface="Muli Bold Italics"/>
                <a:sym typeface="Muli Bold Italics"/>
              </a:rPr>
              <a:t>Tiktok</a:t>
            </a:r>
            <a:r>
              <a:rPr lang="en-US" sz="4252" b="1" i="1" dirty="0">
                <a:solidFill>
                  <a:srgbClr val="000000"/>
                </a:solidFill>
                <a:latin typeface="Muli Bold Italics"/>
                <a:ea typeface="Muli Bold Italics"/>
                <a:cs typeface="Muli Bold Italics"/>
                <a:sym typeface="Muli Bold Italics"/>
              </a:rPr>
              <a:t> </a:t>
            </a:r>
          </a:p>
        </p:txBody>
      </p:sp>
      <p:sp>
        <p:nvSpPr>
          <p:cNvPr id="4" name="TextBox 4"/>
          <p:cNvSpPr txBox="1"/>
          <p:nvPr/>
        </p:nvSpPr>
        <p:spPr>
          <a:xfrm>
            <a:off x="6466372" y="2074798"/>
            <a:ext cx="11821628" cy="743375"/>
          </a:xfrm>
          <a:prstGeom prst="rect">
            <a:avLst/>
          </a:prstGeom>
        </p:spPr>
        <p:txBody>
          <a:bodyPr lIns="0" tIns="0" rIns="0" bIns="0" rtlCol="0" anchor="t">
            <a:spAutoFit/>
          </a:bodyPr>
          <a:lstStyle/>
          <a:p>
            <a:pPr algn="ctr">
              <a:lnSpc>
                <a:spcPts val="6067"/>
              </a:lnSpc>
              <a:spcBef>
                <a:spcPct val="0"/>
              </a:spcBef>
            </a:pPr>
            <a:r>
              <a:rPr lang="en-US" sz="4333" b="1" dirty="0" err="1">
                <a:solidFill>
                  <a:srgbClr val="BA3737"/>
                </a:solidFill>
                <a:latin typeface="Muli Bold"/>
                <a:ea typeface="Muli Bold"/>
                <a:cs typeface="Muli Bold"/>
                <a:sym typeface="Muli Bold"/>
              </a:rPr>
              <a:t>Bác</a:t>
            </a:r>
            <a:r>
              <a:rPr lang="en-US" sz="4333" b="1" dirty="0">
                <a:solidFill>
                  <a:srgbClr val="BA3737"/>
                </a:solidFill>
                <a:latin typeface="Muli Bold"/>
                <a:ea typeface="Muli Bold"/>
                <a:cs typeface="Muli Bold"/>
                <a:sym typeface="Muli Bold"/>
              </a:rPr>
              <a:t> </a:t>
            </a:r>
            <a:r>
              <a:rPr lang="en-US" sz="4333" b="1" dirty="0" err="1">
                <a:solidFill>
                  <a:srgbClr val="BA3737"/>
                </a:solidFill>
                <a:latin typeface="Muli Bold"/>
                <a:ea typeface="Muli Bold"/>
                <a:cs typeface="Muli Bold"/>
                <a:sym typeface="Muli Bold"/>
              </a:rPr>
              <a:t>Hồ</a:t>
            </a:r>
            <a:r>
              <a:rPr lang="en-US" sz="4333" b="1" dirty="0">
                <a:solidFill>
                  <a:srgbClr val="BA3737"/>
                </a:solidFill>
                <a:latin typeface="Muli Bold"/>
                <a:ea typeface="Muli Bold"/>
                <a:cs typeface="Muli Bold"/>
                <a:sym typeface="Muli Bold"/>
              </a:rPr>
              <a:t> </a:t>
            </a:r>
            <a:r>
              <a:rPr lang="en-US" sz="4333" b="1" dirty="0" err="1">
                <a:solidFill>
                  <a:srgbClr val="BA3737"/>
                </a:solidFill>
                <a:latin typeface="Muli Bold"/>
                <a:ea typeface="Muli Bold"/>
                <a:cs typeface="Muli Bold"/>
                <a:sym typeface="Muli Bold"/>
              </a:rPr>
              <a:t>đã</a:t>
            </a:r>
            <a:r>
              <a:rPr lang="en-US" sz="4333" b="1" dirty="0">
                <a:solidFill>
                  <a:srgbClr val="BA3737"/>
                </a:solidFill>
                <a:latin typeface="Muli Bold"/>
                <a:ea typeface="Muli Bold"/>
                <a:cs typeface="Muli Bold"/>
                <a:sym typeface="Muli Bold"/>
              </a:rPr>
              <a:t> </a:t>
            </a:r>
            <a:r>
              <a:rPr lang="en-US" sz="4333" b="1" dirty="0" err="1">
                <a:solidFill>
                  <a:srgbClr val="BA3737"/>
                </a:solidFill>
                <a:latin typeface="Muli Bold"/>
                <a:ea typeface="Muli Bold"/>
                <a:cs typeface="Muli Bold"/>
                <a:sym typeface="Muli Bold"/>
              </a:rPr>
              <a:t>từng</a:t>
            </a:r>
            <a:r>
              <a:rPr lang="en-US" sz="4333" b="1" dirty="0">
                <a:solidFill>
                  <a:srgbClr val="BA3737"/>
                </a:solidFill>
                <a:latin typeface="Muli Bold"/>
                <a:ea typeface="Muli Bold"/>
                <a:cs typeface="Muli Bold"/>
                <a:sym typeface="Muli Bold"/>
              </a:rPr>
              <a:t> </a:t>
            </a:r>
            <a:r>
              <a:rPr lang="en-US" sz="4333" b="1" dirty="0" err="1">
                <a:solidFill>
                  <a:srgbClr val="BA3737"/>
                </a:solidFill>
                <a:latin typeface="Muli Bold"/>
                <a:ea typeface="Muli Bold"/>
                <a:cs typeface="Muli Bold"/>
                <a:sym typeface="Muli Bold"/>
              </a:rPr>
              <a:t>nói</a:t>
            </a:r>
            <a:r>
              <a:rPr lang="en-US" sz="4333" b="1" dirty="0">
                <a:solidFill>
                  <a:srgbClr val="BA3737"/>
                </a:solidFill>
                <a:latin typeface="Muli Bold"/>
                <a:ea typeface="Muli Bold"/>
                <a:cs typeface="Muli Bold"/>
                <a:sym typeface="Muli Bold"/>
              </a:rPr>
              <a:t>: " </a:t>
            </a:r>
            <a:r>
              <a:rPr lang="en-US" sz="4333" b="1" dirty="0" err="1">
                <a:solidFill>
                  <a:srgbClr val="BA3737"/>
                </a:solidFill>
                <a:latin typeface="Muli Bold"/>
                <a:ea typeface="Muli Bold"/>
                <a:cs typeface="Muli Bold"/>
                <a:sym typeface="Muli Bold"/>
              </a:rPr>
              <a:t>Nước</a:t>
            </a:r>
            <a:r>
              <a:rPr lang="en-US" sz="4333" b="1" dirty="0">
                <a:solidFill>
                  <a:srgbClr val="BA3737"/>
                </a:solidFill>
                <a:latin typeface="Muli Bold"/>
                <a:ea typeface="Muli Bold"/>
                <a:cs typeface="Muli Bold"/>
                <a:sym typeface="Muli Bold"/>
              </a:rPr>
              <a:t> </a:t>
            </a:r>
            <a:r>
              <a:rPr lang="en-US" sz="4333" b="1" dirty="0" err="1">
                <a:solidFill>
                  <a:srgbClr val="BA3737"/>
                </a:solidFill>
                <a:latin typeface="Muli Bold"/>
                <a:ea typeface="Muli Bold"/>
                <a:cs typeface="Muli Bold"/>
                <a:sym typeface="Muli Bold"/>
              </a:rPr>
              <a:t>Việt</a:t>
            </a:r>
            <a:r>
              <a:rPr lang="en-US" sz="4333" b="1" dirty="0">
                <a:solidFill>
                  <a:srgbClr val="BA3737"/>
                </a:solidFill>
                <a:latin typeface="Muli Bold"/>
                <a:ea typeface="Muli Bold"/>
                <a:cs typeface="Muli Bold"/>
                <a:sym typeface="Muli Bold"/>
              </a:rPr>
              <a:t> Nam </a:t>
            </a:r>
            <a:r>
              <a:rPr lang="en-US" sz="4333" b="1" dirty="0" err="1">
                <a:solidFill>
                  <a:srgbClr val="BA3737"/>
                </a:solidFill>
                <a:latin typeface="Muli Bold"/>
                <a:ea typeface="Muli Bold"/>
                <a:cs typeface="Muli Bold"/>
                <a:sym typeface="Muli Bold"/>
              </a:rPr>
              <a:t>là</a:t>
            </a:r>
            <a:r>
              <a:rPr lang="en-US" sz="4333" b="1" dirty="0">
                <a:solidFill>
                  <a:srgbClr val="BA3737"/>
                </a:solidFill>
                <a:latin typeface="Muli Bold"/>
                <a:ea typeface="Muli Bold"/>
                <a:cs typeface="Muli Bold"/>
                <a:sym typeface="Muli Bold"/>
              </a:rPr>
              <a:t> </a:t>
            </a:r>
            <a:r>
              <a:rPr lang="en-US" sz="4333" b="1" dirty="0" err="1">
                <a:solidFill>
                  <a:srgbClr val="BA3737"/>
                </a:solidFill>
                <a:latin typeface="Muli Bold"/>
                <a:ea typeface="Muli Bold"/>
                <a:cs typeface="Muli Bold"/>
                <a:sym typeface="Muli Bold"/>
              </a:rPr>
              <a:t>một</a:t>
            </a:r>
            <a:r>
              <a:rPr lang="en-US" sz="4333" b="1" dirty="0">
                <a:solidFill>
                  <a:srgbClr val="BA3737"/>
                </a:solidFill>
                <a:latin typeface="Muli Bold"/>
                <a:ea typeface="Muli Bold"/>
                <a:cs typeface="Muli Bold"/>
                <a:sym typeface="Muli Bold"/>
              </a:rPr>
              <a:t>" </a:t>
            </a:r>
          </a:p>
        </p:txBody>
      </p:sp>
      <p:sp>
        <p:nvSpPr>
          <p:cNvPr id="5" name="TextBox 5"/>
          <p:cNvSpPr txBox="1"/>
          <p:nvPr/>
        </p:nvSpPr>
        <p:spPr>
          <a:xfrm>
            <a:off x="6487545" y="3155309"/>
            <a:ext cx="11800455" cy="4026999"/>
          </a:xfrm>
          <a:prstGeom prst="rect">
            <a:avLst/>
          </a:prstGeom>
        </p:spPr>
        <p:txBody>
          <a:bodyPr lIns="0" tIns="0" rIns="0" bIns="0" rtlCol="0" anchor="t">
            <a:spAutoFit/>
          </a:bodyPr>
          <a:lstStyle/>
          <a:p>
            <a:pPr algn="ctr">
              <a:lnSpc>
                <a:spcPts val="6414"/>
              </a:lnSpc>
              <a:spcBef>
                <a:spcPct val="0"/>
              </a:spcBef>
            </a:pPr>
            <a:r>
              <a:rPr lang="en-US" sz="4581" b="1" dirty="0" err="1">
                <a:solidFill>
                  <a:srgbClr val="C1FF72"/>
                </a:solidFill>
                <a:latin typeface="Noto Sans Bold"/>
                <a:ea typeface="Noto Sans Bold"/>
                <a:cs typeface="Noto Sans Bold"/>
                <a:sym typeface="Noto Sans Bold"/>
              </a:rPr>
              <a:t>Cá</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nhân</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cần</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tôn</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trọng</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sự</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khác</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biệt</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của</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từng</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miền</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Bắc</a:t>
            </a:r>
            <a:r>
              <a:rPr lang="en-US" sz="4581" b="1" dirty="0">
                <a:solidFill>
                  <a:srgbClr val="C1FF72"/>
                </a:solidFill>
                <a:latin typeface="Noto Sans Bold"/>
                <a:ea typeface="Noto Sans Bold"/>
                <a:cs typeface="Noto Sans Bold"/>
                <a:sym typeface="Noto Sans Bold"/>
              </a:rPr>
              <a:t> - </a:t>
            </a:r>
            <a:r>
              <a:rPr lang="en-US" sz="4581" b="1" dirty="0" err="1">
                <a:solidFill>
                  <a:srgbClr val="C1FF72"/>
                </a:solidFill>
                <a:latin typeface="Noto Sans Bold"/>
                <a:ea typeface="Noto Sans Bold"/>
                <a:cs typeface="Noto Sans Bold"/>
                <a:sym typeface="Noto Sans Bold"/>
              </a:rPr>
              <a:t>Trung</a:t>
            </a:r>
            <a:r>
              <a:rPr lang="en-US" sz="4581" b="1" dirty="0">
                <a:solidFill>
                  <a:srgbClr val="C1FF72"/>
                </a:solidFill>
                <a:latin typeface="Noto Sans Bold"/>
                <a:ea typeface="Noto Sans Bold"/>
                <a:cs typeface="Noto Sans Bold"/>
                <a:sym typeface="Noto Sans Bold"/>
              </a:rPr>
              <a:t> - Nam </a:t>
            </a:r>
            <a:r>
              <a:rPr lang="en-US" sz="4581" b="1" dirty="0" err="1">
                <a:solidFill>
                  <a:srgbClr val="C1FF72"/>
                </a:solidFill>
                <a:latin typeface="Noto Sans Bold"/>
                <a:ea typeface="Noto Sans Bold"/>
                <a:cs typeface="Noto Sans Bold"/>
                <a:sym typeface="Noto Sans Bold"/>
              </a:rPr>
              <a:t>và</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chính</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nhờ</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những</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sự</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khác</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biệt</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đó</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đã</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làm</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văn</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hoá</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Việt</a:t>
            </a:r>
            <a:r>
              <a:rPr lang="en-US" sz="4581" b="1" dirty="0">
                <a:solidFill>
                  <a:srgbClr val="C1FF72"/>
                </a:solidFill>
                <a:latin typeface="Noto Sans Bold"/>
                <a:ea typeface="Noto Sans Bold"/>
                <a:cs typeface="Noto Sans Bold"/>
                <a:sym typeface="Noto Sans Bold"/>
              </a:rPr>
              <a:t> Nam </a:t>
            </a:r>
            <a:r>
              <a:rPr lang="en-US" sz="4581" b="1" dirty="0" err="1">
                <a:solidFill>
                  <a:srgbClr val="C1FF72"/>
                </a:solidFill>
                <a:latin typeface="Noto Sans Bold"/>
                <a:ea typeface="Noto Sans Bold"/>
                <a:cs typeface="Noto Sans Bold"/>
                <a:sym typeface="Noto Sans Bold"/>
              </a:rPr>
              <a:t>trở</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nên</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đa</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góc</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nhìn</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trong</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mắt</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bạn</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bè</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quốc</a:t>
            </a:r>
            <a:r>
              <a:rPr lang="en-US" sz="4581" b="1" dirty="0">
                <a:solidFill>
                  <a:srgbClr val="C1FF72"/>
                </a:solidFill>
                <a:latin typeface="Noto Sans Bold"/>
                <a:ea typeface="Noto Sans Bold"/>
                <a:cs typeface="Noto Sans Bold"/>
                <a:sym typeface="Noto Sans Bold"/>
              </a:rPr>
              <a:t> </a:t>
            </a:r>
            <a:r>
              <a:rPr lang="en-US" sz="4581" b="1" dirty="0" err="1">
                <a:solidFill>
                  <a:srgbClr val="C1FF72"/>
                </a:solidFill>
                <a:latin typeface="Noto Sans Bold"/>
                <a:ea typeface="Noto Sans Bold"/>
                <a:cs typeface="Noto Sans Bold"/>
                <a:sym typeface="Noto Sans Bold"/>
              </a:rPr>
              <a:t>tế</a:t>
            </a:r>
            <a:r>
              <a:rPr lang="en-US" sz="4581" b="1" dirty="0">
                <a:solidFill>
                  <a:srgbClr val="C1FF72"/>
                </a:solidFill>
                <a:latin typeface="Noto Sans Bold"/>
                <a:ea typeface="Noto Sans Bold"/>
                <a:cs typeface="Noto Sans Bold"/>
                <a:sym typeface="Noto Sans Bold"/>
              </a:rPr>
              <a:t> </a:t>
            </a:r>
          </a:p>
        </p:txBody>
      </p:sp>
      <p:sp>
        <p:nvSpPr>
          <p:cNvPr id="6" name="TextBox 6"/>
          <p:cNvSpPr txBox="1"/>
          <p:nvPr/>
        </p:nvSpPr>
        <p:spPr>
          <a:xfrm>
            <a:off x="0" y="7515683"/>
            <a:ext cx="18288000" cy="2407285"/>
          </a:xfrm>
          <a:prstGeom prst="rect">
            <a:avLst/>
          </a:prstGeom>
        </p:spPr>
        <p:txBody>
          <a:bodyPr lIns="0" tIns="0" rIns="0" bIns="0" rtlCol="0" anchor="t">
            <a:spAutoFit/>
          </a:bodyPr>
          <a:lstStyle/>
          <a:p>
            <a:pPr algn="ctr">
              <a:lnSpc>
                <a:spcPts val="6439"/>
              </a:lnSpc>
              <a:spcBef>
                <a:spcPct val="0"/>
              </a:spcBef>
            </a:pPr>
            <a:r>
              <a:rPr lang="en-US" sz="4599" b="1">
                <a:solidFill>
                  <a:srgbClr val="C1FF72"/>
                </a:solidFill>
                <a:latin typeface="DejaVu Serif Bold"/>
                <a:ea typeface="DejaVu Serif Bold"/>
                <a:cs typeface="DejaVu Serif Bold"/>
                <a:sym typeface="DejaVu Serif Bold"/>
              </a:rPr>
              <a:t>Những hành vi lừa đảo cũng cần được lên án, khi bị cán bộ phát hiện những trường hợp lừa đảo sẽ được xử lí theo Luật ban hành </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80">
                                          <p:stCondLst>
                                            <p:cond delay="0"/>
                                          </p:stCondLst>
                                        </p:cTn>
                                        <p:tgtEl>
                                          <p:spTgt spid="4"/>
                                        </p:tgtEl>
                                      </p:cBhvr>
                                    </p:animEffect>
                                    <p:anim calcmode="lin" valueType="num">
                                      <p:cBhvr>
                                        <p:cTn id="4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5" dur="26">
                                          <p:stCondLst>
                                            <p:cond delay="650"/>
                                          </p:stCondLst>
                                        </p:cTn>
                                        <p:tgtEl>
                                          <p:spTgt spid="4"/>
                                        </p:tgtEl>
                                      </p:cBhvr>
                                      <p:to x="100000" y="60000"/>
                                    </p:animScale>
                                    <p:animScale>
                                      <p:cBhvr>
                                        <p:cTn id="46" dur="166" decel="50000">
                                          <p:stCondLst>
                                            <p:cond delay="676"/>
                                          </p:stCondLst>
                                        </p:cTn>
                                        <p:tgtEl>
                                          <p:spTgt spid="4"/>
                                        </p:tgtEl>
                                      </p:cBhvr>
                                      <p:to x="100000" y="100000"/>
                                    </p:animScale>
                                    <p:animScale>
                                      <p:cBhvr>
                                        <p:cTn id="47" dur="26">
                                          <p:stCondLst>
                                            <p:cond delay="1312"/>
                                          </p:stCondLst>
                                        </p:cTn>
                                        <p:tgtEl>
                                          <p:spTgt spid="4"/>
                                        </p:tgtEl>
                                      </p:cBhvr>
                                      <p:to x="100000" y="80000"/>
                                    </p:animScale>
                                    <p:animScale>
                                      <p:cBhvr>
                                        <p:cTn id="48" dur="166" decel="50000">
                                          <p:stCondLst>
                                            <p:cond delay="1338"/>
                                          </p:stCondLst>
                                        </p:cTn>
                                        <p:tgtEl>
                                          <p:spTgt spid="4"/>
                                        </p:tgtEl>
                                      </p:cBhvr>
                                      <p:to x="100000" y="100000"/>
                                    </p:animScale>
                                    <p:animScale>
                                      <p:cBhvr>
                                        <p:cTn id="49" dur="26">
                                          <p:stCondLst>
                                            <p:cond delay="1642"/>
                                          </p:stCondLst>
                                        </p:cTn>
                                        <p:tgtEl>
                                          <p:spTgt spid="4"/>
                                        </p:tgtEl>
                                      </p:cBhvr>
                                      <p:to x="100000" y="90000"/>
                                    </p:animScale>
                                    <p:animScale>
                                      <p:cBhvr>
                                        <p:cTn id="50" dur="166" decel="50000">
                                          <p:stCondLst>
                                            <p:cond delay="1668"/>
                                          </p:stCondLst>
                                        </p:cTn>
                                        <p:tgtEl>
                                          <p:spTgt spid="4"/>
                                        </p:tgtEl>
                                      </p:cBhvr>
                                      <p:to x="100000" y="100000"/>
                                    </p:animScale>
                                    <p:animScale>
                                      <p:cBhvr>
                                        <p:cTn id="51" dur="26">
                                          <p:stCondLst>
                                            <p:cond delay="1808"/>
                                          </p:stCondLst>
                                        </p:cTn>
                                        <p:tgtEl>
                                          <p:spTgt spid="4"/>
                                        </p:tgtEl>
                                      </p:cBhvr>
                                      <p:to x="100000" y="95000"/>
                                    </p:animScale>
                                    <p:animScale>
                                      <p:cBhvr>
                                        <p:cTn id="52" dur="166" decel="50000">
                                          <p:stCondLst>
                                            <p:cond delay="1834"/>
                                          </p:stCondLst>
                                        </p:cTn>
                                        <p:tgtEl>
                                          <p:spTgt spid="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80">
                                          <p:stCondLst>
                                            <p:cond delay="0"/>
                                          </p:stCondLst>
                                        </p:cTn>
                                        <p:tgtEl>
                                          <p:spTgt spid="6"/>
                                        </p:tgtEl>
                                      </p:cBhvr>
                                    </p:animEffect>
                                    <p:anim calcmode="lin" valueType="num">
                                      <p:cBhvr>
                                        <p:cTn id="5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gtEl>
                                      </p:cBhvr>
                                      <p:to x="100000" y="60000"/>
                                    </p:animScale>
                                    <p:animScale>
                                      <p:cBhvr>
                                        <p:cTn id="62" dur="166" decel="50000">
                                          <p:stCondLst>
                                            <p:cond delay="676"/>
                                          </p:stCondLst>
                                        </p:cTn>
                                        <p:tgtEl>
                                          <p:spTgt spid="6"/>
                                        </p:tgtEl>
                                      </p:cBhvr>
                                      <p:to x="100000" y="100000"/>
                                    </p:animScale>
                                    <p:animScale>
                                      <p:cBhvr>
                                        <p:cTn id="63" dur="26">
                                          <p:stCondLst>
                                            <p:cond delay="1312"/>
                                          </p:stCondLst>
                                        </p:cTn>
                                        <p:tgtEl>
                                          <p:spTgt spid="6"/>
                                        </p:tgtEl>
                                      </p:cBhvr>
                                      <p:to x="100000" y="80000"/>
                                    </p:animScale>
                                    <p:animScale>
                                      <p:cBhvr>
                                        <p:cTn id="64" dur="166" decel="50000">
                                          <p:stCondLst>
                                            <p:cond delay="1338"/>
                                          </p:stCondLst>
                                        </p:cTn>
                                        <p:tgtEl>
                                          <p:spTgt spid="6"/>
                                        </p:tgtEl>
                                      </p:cBhvr>
                                      <p:to x="100000" y="100000"/>
                                    </p:animScale>
                                    <p:animScale>
                                      <p:cBhvr>
                                        <p:cTn id="65" dur="26">
                                          <p:stCondLst>
                                            <p:cond delay="1642"/>
                                          </p:stCondLst>
                                        </p:cTn>
                                        <p:tgtEl>
                                          <p:spTgt spid="6"/>
                                        </p:tgtEl>
                                      </p:cBhvr>
                                      <p:to x="100000" y="90000"/>
                                    </p:animScale>
                                    <p:animScale>
                                      <p:cBhvr>
                                        <p:cTn id="66" dur="166" decel="50000">
                                          <p:stCondLst>
                                            <p:cond delay="1668"/>
                                          </p:stCondLst>
                                        </p:cTn>
                                        <p:tgtEl>
                                          <p:spTgt spid="6"/>
                                        </p:tgtEl>
                                      </p:cBhvr>
                                      <p:to x="100000" y="100000"/>
                                    </p:animScale>
                                    <p:animScale>
                                      <p:cBhvr>
                                        <p:cTn id="67" dur="26">
                                          <p:stCondLst>
                                            <p:cond delay="1808"/>
                                          </p:stCondLst>
                                        </p:cTn>
                                        <p:tgtEl>
                                          <p:spTgt spid="6"/>
                                        </p:tgtEl>
                                      </p:cBhvr>
                                      <p:to x="100000" y="95000"/>
                                    </p:animScale>
                                    <p:animScale>
                                      <p:cBhvr>
                                        <p:cTn id="68" dur="166" decel="50000">
                                          <p:stCondLst>
                                            <p:cond delay="1834"/>
                                          </p:stCondLst>
                                        </p:cTn>
                                        <p:tgtEl>
                                          <p:spTgt spid="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80">
                                          <p:stCondLst>
                                            <p:cond delay="0"/>
                                          </p:stCondLst>
                                        </p:cTn>
                                        <p:tgtEl>
                                          <p:spTgt spid="2"/>
                                        </p:tgtEl>
                                      </p:cBhvr>
                                    </p:animEffect>
                                    <p:anim calcmode="lin" valueType="num">
                                      <p:cBhvr>
                                        <p:cTn id="7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77" dur="26">
                                          <p:stCondLst>
                                            <p:cond delay="650"/>
                                          </p:stCondLst>
                                        </p:cTn>
                                        <p:tgtEl>
                                          <p:spTgt spid="2"/>
                                        </p:tgtEl>
                                      </p:cBhvr>
                                      <p:to x="100000" y="60000"/>
                                    </p:animScale>
                                    <p:animScale>
                                      <p:cBhvr>
                                        <p:cTn id="78" dur="166" decel="50000">
                                          <p:stCondLst>
                                            <p:cond delay="676"/>
                                          </p:stCondLst>
                                        </p:cTn>
                                        <p:tgtEl>
                                          <p:spTgt spid="2"/>
                                        </p:tgtEl>
                                      </p:cBhvr>
                                      <p:to x="100000" y="100000"/>
                                    </p:animScale>
                                    <p:animScale>
                                      <p:cBhvr>
                                        <p:cTn id="79" dur="26">
                                          <p:stCondLst>
                                            <p:cond delay="1312"/>
                                          </p:stCondLst>
                                        </p:cTn>
                                        <p:tgtEl>
                                          <p:spTgt spid="2"/>
                                        </p:tgtEl>
                                      </p:cBhvr>
                                      <p:to x="100000" y="80000"/>
                                    </p:animScale>
                                    <p:animScale>
                                      <p:cBhvr>
                                        <p:cTn id="80" dur="166" decel="50000">
                                          <p:stCondLst>
                                            <p:cond delay="1338"/>
                                          </p:stCondLst>
                                        </p:cTn>
                                        <p:tgtEl>
                                          <p:spTgt spid="2"/>
                                        </p:tgtEl>
                                      </p:cBhvr>
                                      <p:to x="100000" y="100000"/>
                                    </p:animScale>
                                    <p:animScale>
                                      <p:cBhvr>
                                        <p:cTn id="81" dur="26">
                                          <p:stCondLst>
                                            <p:cond delay="1642"/>
                                          </p:stCondLst>
                                        </p:cTn>
                                        <p:tgtEl>
                                          <p:spTgt spid="2"/>
                                        </p:tgtEl>
                                      </p:cBhvr>
                                      <p:to x="100000" y="90000"/>
                                    </p:animScale>
                                    <p:animScale>
                                      <p:cBhvr>
                                        <p:cTn id="82" dur="166" decel="50000">
                                          <p:stCondLst>
                                            <p:cond delay="1668"/>
                                          </p:stCondLst>
                                        </p:cTn>
                                        <p:tgtEl>
                                          <p:spTgt spid="2"/>
                                        </p:tgtEl>
                                      </p:cBhvr>
                                      <p:to x="100000" y="100000"/>
                                    </p:animScale>
                                    <p:animScale>
                                      <p:cBhvr>
                                        <p:cTn id="83" dur="26">
                                          <p:stCondLst>
                                            <p:cond delay="1808"/>
                                          </p:stCondLst>
                                        </p:cTn>
                                        <p:tgtEl>
                                          <p:spTgt spid="2"/>
                                        </p:tgtEl>
                                      </p:cBhvr>
                                      <p:to x="100000" y="95000"/>
                                    </p:animScale>
                                    <p:animScale>
                                      <p:cBhvr>
                                        <p:cTn id="8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5685">
                <a:alpha val="100000"/>
              </a:srgbClr>
            </a:gs>
            <a:gs pos="33333">
              <a:srgbClr val="4386F7">
                <a:alpha val="100000"/>
              </a:srgbClr>
            </a:gs>
            <a:gs pos="66667">
              <a:srgbClr val="4B37EB">
                <a:alpha val="100000"/>
              </a:srgbClr>
            </a:gs>
            <a:gs pos="100000">
              <a:srgbClr val="0507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12394523" y="4509142"/>
            <a:ext cx="5445246" cy="5445246"/>
          </a:xfrm>
          <a:custGeom>
            <a:avLst/>
            <a:gdLst/>
            <a:ahLst/>
            <a:cxnLst/>
            <a:rect l="l" t="t" r="r" b="b"/>
            <a:pathLst>
              <a:path w="5445246" h="5445246">
                <a:moveTo>
                  <a:pt x="0" y="0"/>
                </a:moveTo>
                <a:lnTo>
                  <a:pt x="5445247" y="0"/>
                </a:lnTo>
                <a:lnTo>
                  <a:pt x="5445247" y="5445246"/>
                </a:lnTo>
                <a:lnTo>
                  <a:pt x="0" y="5445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13275489" cy="1543050"/>
            <a:chOff x="0" y="0"/>
            <a:chExt cx="3496425" cy="406400"/>
          </a:xfrm>
        </p:grpSpPr>
        <p:sp>
          <p:nvSpPr>
            <p:cNvPr id="4" name="Freeform 4"/>
            <p:cNvSpPr/>
            <p:nvPr/>
          </p:nvSpPr>
          <p:spPr>
            <a:xfrm>
              <a:off x="0" y="0"/>
              <a:ext cx="3496425" cy="406400"/>
            </a:xfrm>
            <a:custGeom>
              <a:avLst/>
              <a:gdLst/>
              <a:ahLst/>
              <a:cxnLst/>
              <a:rect l="l" t="t" r="r" b="b"/>
              <a:pathLst>
                <a:path w="3496425" h="406400">
                  <a:moveTo>
                    <a:pt x="3293225" y="0"/>
                  </a:moveTo>
                  <a:lnTo>
                    <a:pt x="0" y="0"/>
                  </a:lnTo>
                  <a:lnTo>
                    <a:pt x="0" y="406400"/>
                  </a:lnTo>
                  <a:lnTo>
                    <a:pt x="3293225" y="406400"/>
                  </a:lnTo>
                  <a:lnTo>
                    <a:pt x="3496425" y="203200"/>
                  </a:lnTo>
                  <a:lnTo>
                    <a:pt x="3293225" y="0"/>
                  </a:lnTo>
                  <a:close/>
                </a:path>
              </a:pathLst>
            </a:custGeom>
            <a:gradFill rotWithShape="1">
              <a:gsLst>
                <a:gs pos="0">
                  <a:srgbClr val="813DFF">
                    <a:alpha val="100000"/>
                  </a:srgbClr>
                </a:gs>
                <a:gs pos="100000">
                  <a:srgbClr val="00D4FF">
                    <a:alpha val="100000"/>
                  </a:srgbClr>
                </a:gs>
              </a:gsLst>
              <a:lin ang="0"/>
            </a:gradFill>
          </p:spPr>
        </p:sp>
        <p:sp>
          <p:nvSpPr>
            <p:cNvPr id="5" name="TextBox 5"/>
            <p:cNvSpPr txBox="1"/>
            <p:nvPr/>
          </p:nvSpPr>
          <p:spPr>
            <a:xfrm>
              <a:off x="0" y="-38100"/>
              <a:ext cx="3382125" cy="444500"/>
            </a:xfrm>
            <a:prstGeom prst="rect">
              <a:avLst/>
            </a:prstGeom>
          </p:spPr>
          <p:txBody>
            <a:bodyPr lIns="50800" tIns="50800" rIns="50800" bIns="50800" rtlCol="0" anchor="ctr"/>
            <a:lstStyle/>
            <a:p>
              <a:pPr algn="ctr">
                <a:lnSpc>
                  <a:spcPts val="2640"/>
                </a:lnSpc>
              </a:pPr>
              <a:endParaRPr/>
            </a:p>
          </p:txBody>
        </p:sp>
      </p:grpSp>
      <p:sp>
        <p:nvSpPr>
          <p:cNvPr id="6" name="TextBox 6"/>
          <p:cNvSpPr txBox="1"/>
          <p:nvPr/>
        </p:nvSpPr>
        <p:spPr>
          <a:xfrm>
            <a:off x="741677" y="1918148"/>
            <a:ext cx="11429506" cy="6372001"/>
          </a:xfrm>
          <a:prstGeom prst="rect">
            <a:avLst/>
          </a:prstGeom>
        </p:spPr>
        <p:txBody>
          <a:bodyPr lIns="0" tIns="0" rIns="0" bIns="0" rtlCol="0" anchor="t">
            <a:spAutoFit/>
          </a:bodyPr>
          <a:lstStyle/>
          <a:p>
            <a:pPr algn="ctr">
              <a:lnSpc>
                <a:spcPts val="6325"/>
              </a:lnSpc>
              <a:spcBef>
                <a:spcPct val="0"/>
              </a:spcBef>
            </a:pPr>
            <a:r>
              <a:rPr lang="en-US" sz="4518" b="1" i="1" dirty="0" err="1">
                <a:solidFill>
                  <a:srgbClr val="5CE1E6"/>
                </a:solidFill>
                <a:latin typeface="Muli Heavy Italics"/>
                <a:ea typeface="Muli Heavy Italics"/>
                <a:cs typeface="Muli Heavy Italics"/>
                <a:sym typeface="Muli Heavy Italics"/>
              </a:rPr>
              <a:t>Với</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sự</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phát</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triển</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của</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công</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nghệ</a:t>
            </a:r>
            <a:r>
              <a:rPr lang="en-US" sz="4518" b="1" i="1" dirty="0">
                <a:solidFill>
                  <a:srgbClr val="5CE1E6"/>
                </a:solidFill>
                <a:latin typeface="Muli Heavy Italics"/>
                <a:ea typeface="Muli Heavy Italics"/>
                <a:cs typeface="Muli Heavy Italics"/>
                <a:sym typeface="Muli Heavy Italics"/>
              </a:rPr>
              <a:t> AI </a:t>
            </a:r>
            <a:r>
              <a:rPr lang="en-US" sz="4518" b="1" i="1" dirty="0" err="1">
                <a:solidFill>
                  <a:srgbClr val="5CE1E6"/>
                </a:solidFill>
                <a:latin typeface="Muli Heavy Italics"/>
                <a:ea typeface="Muli Heavy Italics"/>
                <a:cs typeface="Muli Heavy Italics"/>
                <a:sym typeface="Muli Heavy Italics"/>
              </a:rPr>
              <a:t>đã</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giúp</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chúng</a:t>
            </a:r>
            <a:r>
              <a:rPr lang="en-US" sz="4518" b="1" i="1" dirty="0">
                <a:solidFill>
                  <a:srgbClr val="5CE1E6"/>
                </a:solidFill>
                <a:latin typeface="Muli Heavy Italics"/>
                <a:ea typeface="Muli Heavy Italics"/>
                <a:cs typeface="Muli Heavy Italics"/>
                <a:sym typeface="Muli Heavy Italics"/>
              </a:rPr>
              <a:t> ta </a:t>
            </a:r>
            <a:r>
              <a:rPr lang="en-US" sz="4518" b="1" i="1" dirty="0" err="1">
                <a:solidFill>
                  <a:srgbClr val="5CE1E6"/>
                </a:solidFill>
                <a:latin typeface="Muli Heavy Italics"/>
                <a:ea typeface="Muli Heavy Italics"/>
                <a:cs typeface="Muli Heavy Italics"/>
                <a:sym typeface="Muli Heavy Italics"/>
              </a:rPr>
              <a:t>rất</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nhiều</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trong</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thời</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kỳ</a:t>
            </a:r>
            <a:r>
              <a:rPr lang="en-US" sz="4518" b="1" i="1" dirty="0">
                <a:solidFill>
                  <a:srgbClr val="5CE1E6"/>
                </a:solidFill>
                <a:latin typeface="Muli Heavy Italics"/>
                <a:ea typeface="Muli Heavy Italics"/>
                <a:cs typeface="Muli Heavy Italics"/>
                <a:sym typeface="Muli Heavy Italics"/>
              </a:rPr>
              <a:t> 4.0 </a:t>
            </a:r>
            <a:r>
              <a:rPr lang="en-US" sz="4518" b="1" i="1" dirty="0" err="1">
                <a:solidFill>
                  <a:srgbClr val="5CE1E6"/>
                </a:solidFill>
                <a:latin typeface="Muli Heavy Italics"/>
                <a:ea typeface="Muli Heavy Italics"/>
                <a:cs typeface="Muli Heavy Italics"/>
                <a:sym typeface="Muli Heavy Italics"/>
              </a:rPr>
              <a:t>hiện</a:t>
            </a:r>
            <a:r>
              <a:rPr lang="en-US" sz="4518" b="1" i="1" dirty="0">
                <a:solidFill>
                  <a:srgbClr val="5CE1E6"/>
                </a:solidFill>
                <a:latin typeface="Muli Heavy Italics"/>
                <a:ea typeface="Muli Heavy Italics"/>
                <a:cs typeface="Muli Heavy Italics"/>
                <a:sym typeface="Muli Heavy Italics"/>
              </a:rPr>
              <a:t> nay . </a:t>
            </a:r>
            <a:r>
              <a:rPr lang="en-US" sz="4518" b="1" i="1" dirty="0" err="1">
                <a:solidFill>
                  <a:srgbClr val="5CE1E6"/>
                </a:solidFill>
                <a:latin typeface="Muli Heavy Italics"/>
                <a:ea typeface="Muli Heavy Italics"/>
                <a:cs typeface="Muli Heavy Italics"/>
                <a:sym typeface="Muli Heavy Italics"/>
              </a:rPr>
              <a:t>Nhưng</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việc</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lạm</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dụng</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quá</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mức</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cũng</a:t>
            </a:r>
            <a:r>
              <a:rPr lang="en-US" sz="4518" b="1" i="1" dirty="0">
                <a:solidFill>
                  <a:srgbClr val="5CE1E6"/>
                </a:solidFill>
                <a:latin typeface="Muli Heavy Italics"/>
                <a:ea typeface="Muli Heavy Italics"/>
                <a:cs typeface="Muli Heavy Italics"/>
                <a:sym typeface="Muli Heavy Italics"/>
              </a:rPr>
              <a:t> , </a:t>
            </a:r>
            <a:r>
              <a:rPr lang="en-US" sz="4518" b="1" i="1" dirty="0" err="1">
                <a:solidFill>
                  <a:srgbClr val="5CE1E6"/>
                </a:solidFill>
                <a:latin typeface="Muli Heavy Italics"/>
                <a:ea typeface="Muli Heavy Italics"/>
                <a:cs typeface="Muli Heavy Italics"/>
                <a:sym typeface="Muli Heavy Italics"/>
              </a:rPr>
              <a:t>giảm</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sự</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linh</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hoạt</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và</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sáng</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tạo</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Điều</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này</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có</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thể</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làm</a:t>
            </a:r>
            <a:r>
              <a:rPr lang="en-US" sz="4518" b="1" i="1" dirty="0">
                <a:solidFill>
                  <a:srgbClr val="5CE1E6"/>
                </a:solidFill>
                <a:latin typeface="Muli Heavy Italics"/>
                <a:ea typeface="Muli Heavy Italics"/>
                <a:cs typeface="Muli Heavy Italics"/>
                <a:sym typeface="Muli Heavy Italics"/>
              </a:rPr>
              <a:t> con </a:t>
            </a:r>
            <a:r>
              <a:rPr lang="en-US" sz="4518" b="1" i="1" dirty="0" err="1">
                <a:solidFill>
                  <a:srgbClr val="5CE1E6"/>
                </a:solidFill>
                <a:latin typeface="Muli Heavy Italics"/>
                <a:ea typeface="Muli Heavy Italics"/>
                <a:cs typeface="Muli Heavy Italics"/>
                <a:sym typeface="Muli Heavy Italics"/>
              </a:rPr>
              <a:t>người</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trở</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nên</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thiếu</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khả</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năng</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thích</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ứng</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với</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các</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tình</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huống</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phức</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tạp</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mà</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không</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có</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sự</a:t>
            </a:r>
            <a:r>
              <a:rPr lang="en-US" sz="4518" b="1" i="1" dirty="0">
                <a:solidFill>
                  <a:srgbClr val="5CE1E6"/>
                </a:solidFill>
                <a:latin typeface="Muli Heavy Italics"/>
                <a:ea typeface="Muli Heavy Italics"/>
                <a:cs typeface="Muli Heavy Italics"/>
                <a:sym typeface="Muli Heavy Italics"/>
              </a:rPr>
              <a:t> can </a:t>
            </a:r>
            <a:r>
              <a:rPr lang="en-US" sz="4518" b="1" i="1" dirty="0" err="1">
                <a:solidFill>
                  <a:srgbClr val="5CE1E6"/>
                </a:solidFill>
                <a:latin typeface="Muli Heavy Italics"/>
                <a:ea typeface="Muli Heavy Italics"/>
                <a:cs typeface="Muli Heavy Italics"/>
                <a:sym typeface="Muli Heavy Italics"/>
              </a:rPr>
              <a:t>thiệp</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của</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máy</a:t>
            </a:r>
            <a:r>
              <a:rPr lang="en-US" sz="4518" b="1" i="1" dirty="0">
                <a:solidFill>
                  <a:srgbClr val="5CE1E6"/>
                </a:solidFill>
                <a:latin typeface="Muli Heavy Italics"/>
                <a:ea typeface="Muli Heavy Italics"/>
                <a:cs typeface="Muli Heavy Italics"/>
                <a:sym typeface="Muli Heavy Italics"/>
              </a:rPr>
              <a:t> </a:t>
            </a:r>
            <a:r>
              <a:rPr lang="en-US" sz="4518" b="1" i="1" dirty="0" err="1">
                <a:solidFill>
                  <a:srgbClr val="5CE1E6"/>
                </a:solidFill>
                <a:latin typeface="Muli Heavy Italics"/>
                <a:ea typeface="Muli Heavy Italics"/>
                <a:cs typeface="Muli Heavy Italics"/>
                <a:sym typeface="Muli Heavy Italics"/>
              </a:rPr>
              <a:t>móc</a:t>
            </a:r>
            <a:r>
              <a:rPr lang="en-US" sz="4518" b="1" i="1" dirty="0">
                <a:solidFill>
                  <a:srgbClr val="5CE1E6"/>
                </a:solidFill>
                <a:latin typeface="Muli Heavy Italics"/>
                <a:ea typeface="Muli Heavy Italics"/>
                <a:cs typeface="Muli Heavy Italics"/>
                <a:sym typeface="Muli Heavy Italics"/>
              </a:rPr>
              <a:t>. </a:t>
            </a:r>
          </a:p>
        </p:txBody>
      </p:sp>
      <p:sp>
        <p:nvSpPr>
          <p:cNvPr id="7" name="Freeform 7"/>
          <p:cNvSpPr/>
          <p:nvPr/>
        </p:nvSpPr>
        <p:spPr>
          <a:xfrm>
            <a:off x="12394523" y="2003873"/>
            <a:ext cx="5893477" cy="4864797"/>
          </a:xfrm>
          <a:custGeom>
            <a:avLst/>
            <a:gdLst/>
            <a:ahLst/>
            <a:cxnLst/>
            <a:rect l="l" t="t" r="r" b="b"/>
            <a:pathLst>
              <a:path w="5893477" h="4864797">
                <a:moveTo>
                  <a:pt x="0" y="0"/>
                </a:moveTo>
                <a:lnTo>
                  <a:pt x="5893477" y="0"/>
                </a:lnTo>
                <a:lnTo>
                  <a:pt x="5893477" y="4864797"/>
                </a:lnTo>
                <a:lnTo>
                  <a:pt x="0" y="4864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028700" y="-190500"/>
            <a:ext cx="10855459" cy="1687402"/>
          </a:xfrm>
          <a:prstGeom prst="rect">
            <a:avLst/>
          </a:prstGeom>
        </p:spPr>
        <p:txBody>
          <a:bodyPr lIns="0" tIns="0" rIns="0" bIns="0" rtlCol="0" anchor="t">
            <a:spAutoFit/>
          </a:bodyPr>
          <a:lstStyle/>
          <a:p>
            <a:pPr algn="ctr">
              <a:lnSpc>
                <a:spcPts val="13760"/>
              </a:lnSpc>
              <a:spcBef>
                <a:spcPct val="0"/>
              </a:spcBef>
            </a:pPr>
            <a:r>
              <a:rPr lang="en-US" sz="9828" b="1" dirty="0" err="1">
                <a:solidFill>
                  <a:srgbClr val="421377"/>
                </a:solidFill>
                <a:latin typeface="Dancing Script Bold"/>
                <a:ea typeface="Dancing Script Bold"/>
                <a:cs typeface="Dancing Script Bold"/>
                <a:sym typeface="Dancing Script Bold"/>
              </a:rPr>
              <a:t>Lệ</a:t>
            </a:r>
            <a:r>
              <a:rPr lang="en-US" sz="9828" b="1" dirty="0">
                <a:solidFill>
                  <a:srgbClr val="421377"/>
                </a:solidFill>
                <a:latin typeface="Dancing Script Bold"/>
                <a:ea typeface="Dancing Script Bold"/>
                <a:cs typeface="Dancing Script Bold"/>
                <a:sym typeface="Dancing Script Bold"/>
              </a:rPr>
              <a:t> </a:t>
            </a:r>
            <a:r>
              <a:rPr lang="en-US" sz="9828" b="1" dirty="0" err="1">
                <a:solidFill>
                  <a:srgbClr val="421377"/>
                </a:solidFill>
                <a:latin typeface="Dancing Script Bold"/>
                <a:ea typeface="Dancing Script Bold"/>
                <a:cs typeface="Dancing Script Bold"/>
                <a:sym typeface="Dancing Script Bold"/>
              </a:rPr>
              <a:t>thuộc</a:t>
            </a:r>
            <a:r>
              <a:rPr lang="en-US" sz="9828" b="1" dirty="0">
                <a:solidFill>
                  <a:srgbClr val="421377"/>
                </a:solidFill>
                <a:latin typeface="Dancing Script Bold"/>
                <a:ea typeface="Dancing Script Bold"/>
                <a:cs typeface="Dancing Script Bold"/>
                <a:sym typeface="Dancing Script Bold"/>
              </a:rPr>
              <a:t> </a:t>
            </a:r>
            <a:r>
              <a:rPr lang="en-US" sz="9828" b="1" dirty="0" err="1">
                <a:solidFill>
                  <a:srgbClr val="421377"/>
                </a:solidFill>
                <a:latin typeface="Dancing Script Bold"/>
                <a:ea typeface="Dancing Script Bold"/>
                <a:cs typeface="Dancing Script Bold"/>
                <a:sym typeface="Dancing Script Bold"/>
              </a:rPr>
              <a:t>vào</a:t>
            </a:r>
            <a:r>
              <a:rPr lang="en-US" sz="9828" b="1" dirty="0">
                <a:solidFill>
                  <a:srgbClr val="421377"/>
                </a:solidFill>
                <a:latin typeface="Dancing Script Bold"/>
                <a:ea typeface="Dancing Script Bold"/>
                <a:cs typeface="Dancing Script Bold"/>
                <a:sym typeface="Dancing Script Bold"/>
              </a:rPr>
              <a:t> </a:t>
            </a:r>
            <a:r>
              <a:rPr lang="en-US" sz="9828" b="1" dirty="0" err="1">
                <a:solidFill>
                  <a:srgbClr val="421377"/>
                </a:solidFill>
                <a:latin typeface="Dancing Script Bold"/>
                <a:ea typeface="Dancing Script Bold"/>
                <a:cs typeface="Dancing Script Bold"/>
                <a:sym typeface="Dancing Script Bold"/>
              </a:rPr>
              <a:t>công</a:t>
            </a:r>
            <a:r>
              <a:rPr lang="en-US" sz="9828" b="1" dirty="0">
                <a:solidFill>
                  <a:srgbClr val="421377"/>
                </a:solidFill>
                <a:latin typeface="Dancing Script Bold"/>
                <a:ea typeface="Dancing Script Bold"/>
                <a:cs typeface="Dancing Script Bold"/>
                <a:sym typeface="Dancing Script Bold"/>
              </a:rPr>
              <a:t> </a:t>
            </a:r>
            <a:r>
              <a:rPr lang="en-US" sz="9828" b="1" dirty="0" err="1">
                <a:solidFill>
                  <a:srgbClr val="421377"/>
                </a:solidFill>
                <a:latin typeface="Dancing Script Bold"/>
                <a:ea typeface="Dancing Script Bold"/>
                <a:cs typeface="Dancing Script Bold"/>
                <a:sym typeface="Dancing Script Bold"/>
              </a:rPr>
              <a:t>nghệ</a:t>
            </a:r>
            <a:r>
              <a:rPr lang="en-US" sz="9828" b="1" dirty="0">
                <a:solidFill>
                  <a:srgbClr val="421377"/>
                </a:solidFill>
                <a:latin typeface="Dancing Script Bold"/>
                <a:ea typeface="Dancing Script Bold"/>
                <a:cs typeface="Dancing Script Bold"/>
                <a:sym typeface="Dancing Script Bold"/>
              </a:rPr>
              <a:t> </a:t>
            </a:r>
          </a:p>
        </p:txBody>
      </p:sp>
      <p:sp>
        <p:nvSpPr>
          <p:cNvPr id="9" name="Freeform 9"/>
          <p:cNvSpPr/>
          <p:nvPr/>
        </p:nvSpPr>
        <p:spPr>
          <a:xfrm>
            <a:off x="11884159" y="6557643"/>
            <a:ext cx="6309743" cy="3396745"/>
          </a:xfrm>
          <a:custGeom>
            <a:avLst/>
            <a:gdLst/>
            <a:ahLst/>
            <a:cxnLst/>
            <a:rect l="l" t="t" r="r" b="b"/>
            <a:pathLst>
              <a:path w="6309743" h="3396745">
                <a:moveTo>
                  <a:pt x="0" y="0"/>
                </a:moveTo>
                <a:lnTo>
                  <a:pt x="6309743" y="0"/>
                </a:lnTo>
                <a:lnTo>
                  <a:pt x="6309743" y="3396745"/>
                </a:lnTo>
                <a:lnTo>
                  <a:pt x="0" y="3396745"/>
                </a:lnTo>
                <a:lnTo>
                  <a:pt x="0" y="0"/>
                </a:lnTo>
                <a:close/>
              </a:path>
            </a:pathLst>
          </a:custGeom>
          <a:blipFill>
            <a:blip r:embed="rId6"/>
            <a:stretch>
              <a:fillRect/>
            </a:stretch>
          </a:blipFill>
        </p:spPr>
      </p:sp>
      <p:sp>
        <p:nvSpPr>
          <p:cNvPr id="10" name="Freeform 10"/>
          <p:cNvSpPr/>
          <p:nvPr/>
        </p:nvSpPr>
        <p:spPr>
          <a:xfrm>
            <a:off x="-430242" y="8125052"/>
            <a:ext cx="6462031" cy="2266496"/>
          </a:xfrm>
          <a:custGeom>
            <a:avLst/>
            <a:gdLst/>
            <a:ahLst/>
            <a:cxnLst/>
            <a:rect l="l" t="t" r="r" b="b"/>
            <a:pathLst>
              <a:path w="6462031" h="2266496">
                <a:moveTo>
                  <a:pt x="0" y="0"/>
                </a:moveTo>
                <a:lnTo>
                  <a:pt x="6462031" y="0"/>
                </a:lnTo>
                <a:lnTo>
                  <a:pt x="6462031" y="2266496"/>
                </a:lnTo>
                <a:lnTo>
                  <a:pt x="0" y="2266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471</Words>
  <Application>Microsoft Office PowerPoint</Application>
  <PresentationFormat>Custom</PresentationFormat>
  <Paragraphs>33</Paragraphs>
  <Slides>11</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Muli Bold Italics</vt:lpstr>
      <vt:lpstr>Noto Serif Display Bold</vt:lpstr>
      <vt:lpstr>Noto Sans Bold Italics</vt:lpstr>
      <vt:lpstr>Arial</vt:lpstr>
      <vt:lpstr>Noto Sans Bold</vt:lpstr>
      <vt:lpstr>Calibri</vt:lpstr>
      <vt:lpstr>Sigmar One</vt:lpstr>
      <vt:lpstr>Dancing Script Bold</vt:lpstr>
      <vt:lpstr>Muli Bold</vt:lpstr>
      <vt:lpstr>DejaVu Serif Bold</vt:lpstr>
      <vt:lpstr>Muli Heavy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Chúng em là</dc:title>
  <cp:lastModifiedBy>ACER</cp:lastModifiedBy>
  <cp:revision>7</cp:revision>
  <dcterms:created xsi:type="dcterms:W3CDTF">2006-08-16T00:00:00Z</dcterms:created>
  <dcterms:modified xsi:type="dcterms:W3CDTF">2024-10-13T15:46:30Z</dcterms:modified>
  <dc:identifier>DAGTP2ysEQg</dc:identifier>
</cp:coreProperties>
</file>